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90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3217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4205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5820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703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4459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337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990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208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5055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258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955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36686-DE7D-4A09-8B07-B477E6FCC5E3}" type="datetimeFigureOut">
              <a:rPr lang="ko-KR" altLang="en-US" smtClean="0"/>
              <a:t>2021-08-03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218E3-4FFD-4804-BDF5-B884CE3BAD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056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5400" smtClean="0"/>
              <a:t>비금융학생증 웹신청 메뉴얼</a:t>
            </a:r>
            <a:endParaRPr lang="ko-KR" altLang="en-US" sz="5400"/>
          </a:p>
        </p:txBody>
      </p:sp>
    </p:spTree>
    <p:extLst>
      <p:ext uri="{BB962C8B-B14F-4D97-AF65-F5344CB8AC3E}">
        <p14:creationId xmlns:p14="http://schemas.microsoft.com/office/powerpoint/2010/main" val="1124696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1. </a:t>
            </a:r>
            <a:r>
              <a:rPr lang="ko-KR" altLang="en-US" smtClean="0"/>
              <a:t>인하대 포털 접속 및 로그인</a:t>
            </a:r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6881185" cy="4351338"/>
          </a:xfrm>
        </p:spPr>
      </p:pic>
      <p:sp>
        <p:nvSpPr>
          <p:cNvPr id="5" name="모서리가 둥근 직사각형 4"/>
          <p:cNvSpPr/>
          <p:nvPr/>
        </p:nvSpPr>
        <p:spPr>
          <a:xfrm>
            <a:off x="1628384" y="2943616"/>
            <a:ext cx="1565753" cy="6263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719386" y="3294016"/>
            <a:ext cx="3792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b="1" smtClean="0"/>
              <a:t>인하대학교 포털에 접속하여   로그인 합니다</a:t>
            </a:r>
            <a:r>
              <a:rPr lang="en-US" altLang="ko-KR" b="1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19588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2. </a:t>
            </a:r>
            <a:r>
              <a:rPr lang="ko-KR" altLang="en-US" smtClean="0"/>
              <a:t>학사행정 클릭</a:t>
            </a:r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5961151" cy="1962594"/>
          </a:xfrm>
        </p:spPr>
      </p:pic>
      <p:sp>
        <p:nvSpPr>
          <p:cNvPr id="5" name="모서리가 둥근 직사각형 4"/>
          <p:cNvSpPr/>
          <p:nvPr/>
        </p:nvSpPr>
        <p:spPr>
          <a:xfrm>
            <a:off x="2292263" y="2880986"/>
            <a:ext cx="1352811" cy="45093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180558" y="1690688"/>
            <a:ext cx="4173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b="1" smtClean="0"/>
              <a:t>인하대학교 포털에 로그인한 뒤</a:t>
            </a:r>
            <a:r>
              <a:rPr lang="en-US" altLang="ko-KR" b="1" smtClean="0"/>
              <a:t>,   </a:t>
            </a:r>
            <a:r>
              <a:rPr lang="ko-KR" altLang="en-US" b="1" smtClean="0"/>
              <a:t>상단 메뉴 중 </a:t>
            </a:r>
            <a:r>
              <a:rPr lang="en-US" altLang="ko-KR" b="1" smtClean="0"/>
              <a:t>‘</a:t>
            </a:r>
            <a:r>
              <a:rPr lang="ko-KR" altLang="en-US" b="1" smtClean="0"/>
              <a:t>학사행정</a:t>
            </a:r>
            <a:r>
              <a:rPr lang="en-US" altLang="ko-KR" b="1" smtClean="0"/>
              <a:t>＇</a:t>
            </a:r>
            <a:r>
              <a:rPr lang="ko-KR" altLang="en-US" b="1" smtClean="0"/>
              <a:t>을 클릭합니다</a:t>
            </a:r>
            <a:r>
              <a:rPr lang="en-US" altLang="ko-KR" b="1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7429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3. </a:t>
            </a:r>
            <a:r>
              <a:rPr lang="ko-KR" altLang="en-US" smtClean="0"/>
              <a:t>학생 </a:t>
            </a:r>
            <a:r>
              <a:rPr lang="en-US" altLang="ko-KR" smtClean="0"/>
              <a:t>-&gt; </a:t>
            </a:r>
            <a:r>
              <a:rPr lang="ko-KR" altLang="en-US" smtClean="0"/>
              <a:t>비금융학생증신청 클릭</a:t>
            </a:r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5121463" cy="2092172"/>
          </a:xfrm>
        </p:spPr>
      </p:pic>
      <p:sp>
        <p:nvSpPr>
          <p:cNvPr id="5" name="모서리가 둥근 직사각형 4"/>
          <p:cNvSpPr/>
          <p:nvPr/>
        </p:nvSpPr>
        <p:spPr>
          <a:xfrm>
            <a:off x="1114816" y="1941534"/>
            <a:ext cx="839244" cy="48851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1342372" y="2695508"/>
            <a:ext cx="2227546" cy="48851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570110" y="1690688"/>
            <a:ext cx="47836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b="1" smtClean="0"/>
              <a:t>‘</a:t>
            </a:r>
            <a:r>
              <a:rPr lang="ko-KR" altLang="en-US" b="1" smtClean="0"/>
              <a:t>학사행정</a:t>
            </a:r>
            <a:r>
              <a:rPr lang="en-US" altLang="ko-KR" b="1" smtClean="0"/>
              <a:t>’ </a:t>
            </a:r>
            <a:r>
              <a:rPr lang="ko-KR" altLang="en-US" b="1" smtClean="0"/>
              <a:t>아래 메뉴들이 보입니다</a:t>
            </a:r>
            <a:r>
              <a:rPr lang="en-US" altLang="ko-KR" b="1" smtClean="0"/>
              <a:t>.</a:t>
            </a:r>
          </a:p>
          <a:p>
            <a:pPr marL="285750" indent="-285750">
              <a:buFontTx/>
              <a:buChar char="-"/>
            </a:pPr>
            <a:endParaRPr lang="en-US" altLang="ko-KR" b="1"/>
          </a:p>
          <a:p>
            <a:pPr marL="285750" indent="-285750">
              <a:buFontTx/>
              <a:buChar char="-"/>
            </a:pPr>
            <a:r>
              <a:rPr lang="ko-KR" altLang="en-US" b="1" smtClean="0"/>
              <a:t>그 중 </a:t>
            </a:r>
            <a:r>
              <a:rPr lang="en-US" altLang="ko-KR" b="1" smtClean="0"/>
              <a:t>‘</a:t>
            </a:r>
            <a:r>
              <a:rPr lang="ko-KR" altLang="en-US" b="1" smtClean="0"/>
              <a:t>학생</a:t>
            </a:r>
            <a:r>
              <a:rPr lang="en-US" altLang="ko-KR" b="1" smtClean="0"/>
              <a:t>’ </a:t>
            </a:r>
            <a:r>
              <a:rPr lang="ko-KR" altLang="en-US" b="1" smtClean="0"/>
              <a:t>메뉴를 클릭하고</a:t>
            </a:r>
            <a:r>
              <a:rPr lang="en-US" altLang="ko-KR" b="1" smtClean="0"/>
              <a:t>,</a:t>
            </a:r>
            <a:r>
              <a:rPr lang="ko-KR" altLang="en-US" b="1" smtClean="0"/>
              <a:t> 그 아래에 있는 </a:t>
            </a:r>
            <a:r>
              <a:rPr lang="en-US" altLang="ko-KR" b="1" smtClean="0"/>
              <a:t>‘</a:t>
            </a:r>
            <a:r>
              <a:rPr lang="ko-KR" altLang="en-US" b="1" smtClean="0"/>
              <a:t>비금융학생증신청</a:t>
            </a:r>
            <a:r>
              <a:rPr lang="en-US" altLang="ko-KR" b="1" smtClean="0"/>
              <a:t>＇</a:t>
            </a:r>
            <a:r>
              <a:rPr lang="ko-KR" altLang="en-US" b="1" smtClean="0"/>
              <a:t>을 클릭합니다</a:t>
            </a:r>
            <a:r>
              <a:rPr lang="en-US" altLang="ko-KR" b="1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6246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4. </a:t>
            </a:r>
            <a:r>
              <a:rPr lang="ko-KR" altLang="en-US" smtClean="0"/>
              <a:t>사진 업로드</a:t>
            </a:r>
            <a:endParaRPr lang="ko-KR" altLang="en-US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10274323" cy="3820764"/>
          </a:xfrm>
        </p:spPr>
      </p:pic>
      <p:sp>
        <p:nvSpPr>
          <p:cNvPr id="7" name="모서리가 둥근 직사각형 6"/>
          <p:cNvSpPr/>
          <p:nvPr/>
        </p:nvSpPr>
        <p:spPr>
          <a:xfrm>
            <a:off x="9344416" y="3056351"/>
            <a:ext cx="939452" cy="32567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951977" y="3382027"/>
            <a:ext cx="1553228" cy="161585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38200" y="5511452"/>
            <a:ext cx="4783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b="1" smtClean="0"/>
              <a:t>‘</a:t>
            </a:r>
            <a:r>
              <a:rPr lang="ko-KR" altLang="en-US" b="1" smtClean="0"/>
              <a:t>사진등록</a:t>
            </a:r>
            <a:r>
              <a:rPr lang="en-US" altLang="ko-KR" b="1" smtClean="0"/>
              <a:t>’</a:t>
            </a:r>
            <a:r>
              <a:rPr lang="ko-KR" altLang="en-US" b="1" smtClean="0"/>
              <a:t>을 클릭하여 사진을 등록하면 화면 왼쪽에 등록한 사진이 표시됩니다</a:t>
            </a:r>
            <a:r>
              <a:rPr lang="en-US" altLang="ko-KR" b="1" smtClean="0"/>
              <a:t>.</a:t>
            </a:r>
          </a:p>
        </p:txBody>
      </p:sp>
      <p:cxnSp>
        <p:nvCxnSpPr>
          <p:cNvPr id="11" name="직선 화살표 연결선 10"/>
          <p:cNvCxnSpPr>
            <a:stCxn id="7" idx="1"/>
            <a:endCxn id="8" idx="3"/>
          </p:cNvCxnSpPr>
          <p:nvPr/>
        </p:nvCxnSpPr>
        <p:spPr>
          <a:xfrm flipH="1">
            <a:off x="2505205" y="3219189"/>
            <a:ext cx="6839211" cy="9707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1468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10274323" cy="382076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5. </a:t>
            </a:r>
            <a:r>
              <a:rPr lang="ko-KR" altLang="en-US" smtClean="0"/>
              <a:t>카드타입 선택</a:t>
            </a:r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211" y="2164318"/>
            <a:ext cx="3669863" cy="1703865"/>
          </a:xfrm>
        </p:spPr>
      </p:pic>
      <p:sp>
        <p:nvSpPr>
          <p:cNvPr id="5" name="모서리가 둥근 직사각형 4"/>
          <p:cNvSpPr/>
          <p:nvPr/>
        </p:nvSpPr>
        <p:spPr>
          <a:xfrm>
            <a:off x="7941499" y="4027482"/>
            <a:ext cx="1052189" cy="30652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3791211" y="2164318"/>
            <a:ext cx="3669863" cy="148075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화살표 연결선 12"/>
          <p:cNvCxnSpPr>
            <a:stCxn id="5" idx="0"/>
            <a:endCxn id="7" idx="3"/>
          </p:cNvCxnSpPr>
          <p:nvPr/>
        </p:nvCxnSpPr>
        <p:spPr>
          <a:xfrm flipH="1" flipV="1">
            <a:off x="7461074" y="2904696"/>
            <a:ext cx="1006520" cy="112278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38200" y="5511452"/>
            <a:ext cx="7568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b="1" smtClean="0"/>
              <a:t>학생증 카드를 신청하는 경우 </a:t>
            </a:r>
            <a:r>
              <a:rPr lang="en-US" altLang="ko-KR" b="1" smtClean="0"/>
              <a:t>: ‘</a:t>
            </a:r>
            <a:r>
              <a:rPr lang="ko-KR" altLang="en-US" b="1" smtClean="0"/>
              <a:t>학생증</a:t>
            </a:r>
            <a:r>
              <a:rPr lang="en-US" altLang="ko-KR" b="1" smtClean="0"/>
              <a:t>’</a:t>
            </a:r>
            <a:r>
              <a:rPr lang="ko-KR" altLang="en-US" b="1" smtClean="0"/>
              <a:t> 선택</a:t>
            </a:r>
            <a:endParaRPr lang="en-US" altLang="ko-KR" b="1"/>
          </a:p>
          <a:p>
            <a:pPr marL="285750" indent="-285750">
              <a:buFontTx/>
              <a:buChar char="-"/>
            </a:pPr>
            <a:r>
              <a:rPr lang="ko-KR" altLang="en-US" b="1" smtClean="0"/>
              <a:t>학생증 카드 없이 모바일학생증만 사용을 원하는 경우 </a:t>
            </a:r>
            <a:r>
              <a:rPr lang="en-US" altLang="ko-KR" b="1" smtClean="0"/>
              <a:t>: ‘</a:t>
            </a:r>
            <a:r>
              <a:rPr lang="ko-KR" altLang="en-US" b="1" smtClean="0"/>
              <a:t>모바일</a:t>
            </a:r>
            <a:r>
              <a:rPr lang="en-US" altLang="ko-KR" b="1" smtClean="0"/>
              <a:t>’</a:t>
            </a:r>
            <a:r>
              <a:rPr lang="ko-KR" altLang="en-US" b="1" smtClean="0"/>
              <a:t> 선택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4305762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10274323" cy="382076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6. </a:t>
            </a:r>
            <a:r>
              <a:rPr lang="ko-KR" altLang="en-US" smtClean="0"/>
              <a:t>발급구분 </a:t>
            </a:r>
            <a:r>
              <a:rPr lang="en-US" altLang="ko-KR" smtClean="0"/>
              <a:t>‘</a:t>
            </a:r>
            <a:r>
              <a:rPr lang="ko-KR" altLang="en-US" smtClean="0"/>
              <a:t>신규</a:t>
            </a:r>
            <a:r>
              <a:rPr lang="en-US" altLang="ko-KR" smtClean="0"/>
              <a:t>‘ </a:t>
            </a:r>
            <a:r>
              <a:rPr lang="ko-KR" altLang="en-US" smtClean="0"/>
              <a:t>선택</a:t>
            </a:r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960" y="2055813"/>
            <a:ext cx="3755655" cy="2480479"/>
          </a:xfrm>
        </p:spPr>
      </p:pic>
      <p:sp>
        <p:nvSpPr>
          <p:cNvPr id="5" name="모서리가 둥근 직사각형 4"/>
          <p:cNvSpPr/>
          <p:nvPr/>
        </p:nvSpPr>
        <p:spPr>
          <a:xfrm>
            <a:off x="7948569" y="4525637"/>
            <a:ext cx="1045119" cy="25930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3206663" y="2055813"/>
            <a:ext cx="3859952" cy="235334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화살표 연결선 8"/>
          <p:cNvCxnSpPr>
            <a:stCxn id="5" idx="0"/>
          </p:cNvCxnSpPr>
          <p:nvPr/>
        </p:nvCxnSpPr>
        <p:spPr>
          <a:xfrm flipH="1" flipV="1">
            <a:off x="7066615" y="3093929"/>
            <a:ext cx="1404514" cy="14317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모서리가 둥근 직사각형 9"/>
          <p:cNvSpPr/>
          <p:nvPr/>
        </p:nvSpPr>
        <p:spPr>
          <a:xfrm>
            <a:off x="5298510" y="3206663"/>
            <a:ext cx="676405" cy="31315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3820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40837"/>
            <a:ext cx="10274323" cy="382076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7. </a:t>
            </a:r>
            <a:r>
              <a:rPr lang="ko-KR" altLang="en-US" smtClean="0"/>
              <a:t>개인정보이용 동의 체크</a:t>
            </a:r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661601"/>
            <a:ext cx="10321573" cy="526419"/>
          </a:xfrm>
        </p:spPr>
      </p:pic>
      <p:sp>
        <p:nvSpPr>
          <p:cNvPr id="5" name="모서리가 둥근 직사각형 4"/>
          <p:cNvSpPr/>
          <p:nvPr/>
        </p:nvSpPr>
        <p:spPr>
          <a:xfrm>
            <a:off x="9945666" y="5661600"/>
            <a:ext cx="1214107" cy="526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1202499" y="5361140"/>
            <a:ext cx="581207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/>
          <p:cNvCxnSpPr/>
          <p:nvPr/>
        </p:nvCxnSpPr>
        <p:spPr>
          <a:xfrm>
            <a:off x="7014575" y="5361140"/>
            <a:ext cx="2931091" cy="56366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964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10274323" cy="382076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8. </a:t>
            </a:r>
            <a:r>
              <a:rPr lang="ko-KR" altLang="en-US" smtClean="0"/>
              <a:t>신청하기 클릭</a:t>
            </a:r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0213932" y="3016251"/>
            <a:ext cx="721290" cy="38220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38200" y="5661601"/>
            <a:ext cx="7043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mtClean="0"/>
              <a:t>- ‘</a:t>
            </a:r>
            <a:r>
              <a:rPr lang="ko-KR" altLang="en-US" b="1" smtClean="0"/>
              <a:t>신청하기</a:t>
            </a:r>
            <a:r>
              <a:rPr lang="en-US" altLang="ko-KR" b="1" smtClean="0"/>
              <a:t>’ </a:t>
            </a:r>
            <a:r>
              <a:rPr lang="ko-KR" altLang="en-US" b="1" smtClean="0"/>
              <a:t>까지 클릭했다면 이제 학생증 신청이 완료되었습니다</a:t>
            </a:r>
            <a:r>
              <a:rPr lang="en-US" altLang="ko-KR" b="1" smtClean="0"/>
              <a:t>.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847204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9. </a:t>
            </a:r>
            <a:r>
              <a:rPr lang="ko-KR" altLang="en-US" smtClean="0"/>
              <a:t>발급현황 보기</a:t>
            </a:r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9067800" cy="3733800"/>
          </a:xfrm>
        </p:spPr>
      </p:pic>
      <p:sp>
        <p:nvSpPr>
          <p:cNvPr id="5" name="모서리가 둥근 직사각형 4"/>
          <p:cNvSpPr/>
          <p:nvPr/>
        </p:nvSpPr>
        <p:spPr>
          <a:xfrm>
            <a:off x="1878904" y="2354893"/>
            <a:ext cx="1002082" cy="38830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7367391" y="3016251"/>
            <a:ext cx="1338197" cy="76660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838200" y="3932738"/>
            <a:ext cx="9067800" cy="135324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38200" y="5696091"/>
            <a:ext cx="90653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b="1" smtClean="0"/>
              <a:t>학생증신청 페이지 내 </a:t>
            </a:r>
            <a:r>
              <a:rPr lang="en-US" altLang="ko-KR" b="1" smtClean="0"/>
              <a:t>‘</a:t>
            </a:r>
            <a:r>
              <a:rPr lang="ko-KR" altLang="en-US" b="1" smtClean="0"/>
              <a:t>신청내역</a:t>
            </a:r>
            <a:r>
              <a:rPr lang="en-US" altLang="ko-KR" b="1" smtClean="0"/>
              <a:t>‘ </a:t>
            </a:r>
            <a:r>
              <a:rPr lang="ko-KR" altLang="en-US" b="1" smtClean="0"/>
              <a:t>탭을 클릭하면 나의 신청현황을 파악할 수 있으며</a:t>
            </a:r>
            <a:r>
              <a:rPr lang="en-US" altLang="ko-KR" b="1" smtClean="0"/>
              <a:t>,</a:t>
            </a:r>
          </a:p>
          <a:p>
            <a:pPr marL="285750" indent="-285750">
              <a:buFontTx/>
              <a:buChar char="-"/>
            </a:pPr>
            <a:r>
              <a:rPr lang="ko-KR" altLang="en-US" b="1" smtClean="0"/>
              <a:t>발급이 완료된 경우</a:t>
            </a:r>
            <a:r>
              <a:rPr lang="en-US" altLang="ko-KR" b="1" smtClean="0"/>
              <a:t>, </a:t>
            </a:r>
            <a:r>
              <a:rPr lang="ko-KR" altLang="en-US" b="1" smtClean="0"/>
              <a:t>인하대 어플 내 알림</a:t>
            </a:r>
            <a:r>
              <a:rPr lang="en-US" altLang="ko-KR" b="1" smtClean="0"/>
              <a:t>(</a:t>
            </a:r>
            <a:r>
              <a:rPr lang="ko-KR" altLang="en-US" b="1" smtClean="0"/>
              <a:t>푸시</a:t>
            </a:r>
            <a:r>
              <a:rPr lang="en-US" altLang="ko-KR" b="1" smtClean="0"/>
              <a:t>)</a:t>
            </a:r>
            <a:r>
              <a:rPr lang="ko-KR" altLang="en-US" b="1" smtClean="0"/>
              <a:t>로 알림이 갑니다</a:t>
            </a:r>
            <a:r>
              <a:rPr lang="en-US" altLang="ko-KR" b="1" smtClean="0"/>
              <a:t>.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9596915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10. </a:t>
            </a:r>
            <a:r>
              <a:rPr lang="ko-KR" altLang="en-US" smtClean="0"/>
              <a:t>기타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mtClean="0"/>
              <a:t>학생증이 발급되는 동안 교내 출입을 원하는 경우 인하대학교 어플 내 모바일 학생증을 통해 출입 가능</a:t>
            </a:r>
          </a:p>
          <a:p>
            <a:pPr>
              <a:lnSpc>
                <a:spcPct val="150000"/>
              </a:lnSpc>
            </a:pPr>
            <a:r>
              <a:rPr lang="ko-KR" altLang="en-US" smtClean="0"/>
              <a:t>인하대학교 신입생의 경우 학생증 신청 없이 입학일로부터 최대 </a:t>
            </a:r>
            <a:r>
              <a:rPr lang="en-US" altLang="ko-KR" smtClean="0"/>
              <a:t>60</a:t>
            </a:r>
            <a:r>
              <a:rPr lang="ko-KR" altLang="en-US" smtClean="0"/>
              <a:t>일까지 모바일학생증을 사용할 수 있으며</a:t>
            </a:r>
            <a:r>
              <a:rPr lang="en-US" altLang="ko-KR" smtClean="0"/>
              <a:t>, 60</a:t>
            </a:r>
            <a:r>
              <a:rPr lang="ko-KR" altLang="en-US" smtClean="0"/>
              <a:t>일이 초과되기 전 반드시 학생증 신청을 해야 교내시설출입이 가능합니다</a:t>
            </a:r>
            <a:r>
              <a:rPr lang="en-US" altLang="ko-KR" smtClean="0"/>
              <a:t>.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322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210</Words>
  <Application>Microsoft Office PowerPoint</Application>
  <PresentationFormat>와이드스크린</PresentationFormat>
  <Paragraphs>24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비금융학생증 웹신청 메뉴얼</vt:lpstr>
      <vt:lpstr>1. 인하대 포털 접속 및 로그인</vt:lpstr>
      <vt:lpstr>2. 학사행정 클릭</vt:lpstr>
      <vt:lpstr>3. 학생 -&gt; 비금융학생증신청 클릭</vt:lpstr>
      <vt:lpstr>4. 사진 업로드</vt:lpstr>
      <vt:lpstr>5. 카드타입 선택</vt:lpstr>
      <vt:lpstr>6. 발급구분 ‘신규‘ 선택</vt:lpstr>
      <vt:lpstr>7. 개인정보이용 동의 체크</vt:lpstr>
      <vt:lpstr>8. 신청하기 클릭</vt:lpstr>
      <vt:lpstr>9. 발급현황 보기</vt:lpstr>
      <vt:lpstr>10. 기타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비금융학생증 웹신청 메뉴얼</dc:title>
  <dc:creator>admin</dc:creator>
  <cp:lastModifiedBy>admin</cp:lastModifiedBy>
  <cp:revision>18</cp:revision>
  <dcterms:created xsi:type="dcterms:W3CDTF">2021-08-03T05:34:00Z</dcterms:created>
  <dcterms:modified xsi:type="dcterms:W3CDTF">2021-08-03T05:58:50Z</dcterms:modified>
</cp:coreProperties>
</file>