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16"/>
  </p:notesMasterIdLst>
  <p:sldIdLst>
    <p:sldId id="259" r:id="rId2"/>
    <p:sldId id="262" r:id="rId3"/>
    <p:sldId id="265" r:id="rId4"/>
    <p:sldId id="268" r:id="rId5"/>
    <p:sldId id="271" r:id="rId6"/>
    <p:sldId id="274" r:id="rId7"/>
    <p:sldId id="277" r:id="rId8"/>
    <p:sldId id="280" r:id="rId9"/>
    <p:sldId id="283" r:id="rId10"/>
    <p:sldId id="286" r:id="rId11"/>
    <p:sldId id="289" r:id="rId12"/>
    <p:sldId id="292" r:id="rId13"/>
    <p:sldId id="295" r:id="rId14"/>
    <p:sldId id="298" r:id="rId15"/>
  </p:sldIdLst>
  <p:sldSz cx="9144000" cy="6858000" type="screen4x3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072"/>
    <a:srgbClr val="E71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07" d="100"/>
          <a:sy n="107" d="100"/>
        </p:scale>
        <p:origin x="10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hape 29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674688" y="808038"/>
            <a:ext cx="5387975" cy="404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23" name="Shape 30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898525" y="5118100"/>
            <a:ext cx="4940300" cy="484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8" tIns="47779" rIns="95558" bIns="47779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ko-KR" noProof="0" smtClean="0"/>
          </a:p>
        </p:txBody>
      </p:sp>
    </p:spTree>
    <p:extLst>
      <p:ext uri="{BB962C8B-B14F-4D97-AF65-F5344CB8AC3E}">
        <p14:creationId xmlns:p14="http://schemas.microsoft.com/office/powerpoint/2010/main" val="3564826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이미지 개체 틀 1"/>
          <p:cNvSpPr>
            <a:spLocks noGrp="1" noRot="1" noChangeAspect="1" noChangeArrowheads="1" noTextEdit="1"/>
          </p:cNvSpPr>
          <p:nvPr>
            <p:ph type="sldImg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0243" name="슬라이드 노트 개체 틀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ChangeArrowheads="1" noTextEdit="1"/>
          </p:cNvSpPr>
          <p:nvPr>
            <p:ph type="sldImg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3315" name="슬라이드 노트 개체 틀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D299B0BB-39F3-4651-8CCA-BBAAE7562864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6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F35C517D-0D10-40CA-8DBE-B8F18D69481F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12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FF5CF3D3-4FDF-4B68-A85B-38EABF1C47D6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13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 flipH="1"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1pPr>
            <a:lvl2pPr marL="742950" indent="-28575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2pPr>
            <a:lvl3pPr marL="11430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3pPr>
            <a:lvl4pPr marL="16002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4pPr>
            <a:lvl5pPr marL="2057400" indent="-228600" defTabSz="409575">
              <a:spcBef>
                <a:spcPct val="30000"/>
              </a:spcBef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5pPr>
            <a:lvl6pPr marL="25146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6pPr>
            <a:lvl7pPr marL="29718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7pPr>
            <a:lvl8pPr marL="34290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8pPr>
            <a:lvl9pPr marL="3886200" indent="-228600" defTabSz="409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spcBef>
                <a:spcPct val="0"/>
              </a:spcBef>
            </a:pPr>
            <a:fld id="{7D06961E-01CC-43B6-A5F9-D60C6A70A83A}" type="slidenum">
              <a:rPr kumimoji="1" lang="en-US" altLang="ko-KR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  <a:sym typeface="Apple SD 산돌고딕 Neo 옅은체"/>
              </a:rPr>
              <a:pPr>
                <a:spcBef>
                  <a:spcPct val="0"/>
                </a:spcBef>
              </a:pPr>
              <a:t>14</a:t>
            </a:fld>
            <a:endParaRPr kumimoji="1" lang="en-US" altLang="ko-KR">
              <a:solidFill>
                <a:srgbClr val="000000"/>
              </a:solidFill>
              <a:latin typeface="굴림" panose="020B0600000101010101" pitchFamily="50" charset="-127"/>
              <a:ea typeface="굴림" panose="020B0600000101010101" pitchFamily="50" charset="-127"/>
              <a:sym typeface="Apple SD 산돌고딕 Neo 옅은체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7863" y="809625"/>
            <a:ext cx="5386387" cy="4040188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525" y="5118100"/>
            <a:ext cx="4940300" cy="4848225"/>
          </a:xfrm>
          <a:noFill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320675" eaLnBrk="1" hangingPunct="1">
              <a:lnSpc>
                <a:spcPct val="118000"/>
              </a:lnSpc>
            </a:pPr>
            <a:endParaRPr lang="ko-KR" altLang="ko-KR" sz="1500" smtClean="0">
              <a:solidFill>
                <a:srgbClr val="000000"/>
              </a:solidFill>
              <a:latin typeface="Helvetica Neue" charset="-127"/>
              <a:ea typeface="Helvetica Neue" charset="-127"/>
              <a:sym typeface="Helvetica Neue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4D951-3DB0-4234-99A0-E9933C48317A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75608871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내지 그래프및 다이어그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\\sodnas01\8006692\바탕 화면\2018\2018_파워포인트 포맷\2018_파워포인트 포맷jpg\2018_파워포인트포맷_ppt용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175" y="-3175"/>
            <a:ext cx="914717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>
              <a:buSzTx/>
              <a:defRPr>
                <a:ln>
                  <a:noFill/>
                </a:ln>
                <a:sym typeface="Apple SD 산돌고딕 Neo 옅은체"/>
              </a:defRPr>
            </a:lvl1pPr>
          </a:lstStyle>
          <a:p>
            <a:pPr>
              <a:defRPr/>
            </a:pPr>
            <a:fld id="{55744431-8583-40EE-985C-F96ED9269A1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7989126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내지 본문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\\sodnas01\8006692\바탕 화면\2018\2018_파워포인트 포맷\2018_파워포인트 포맷jpg\2018_파워포인트포맷_ppt용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175" y="-3175"/>
            <a:ext cx="914717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>
              <a:buSzTx/>
              <a:defRPr>
                <a:ln>
                  <a:noFill/>
                </a:ln>
                <a:sym typeface="Apple SD 산돌고딕 Neo 옅은체"/>
              </a:defRPr>
            </a:lvl1pPr>
          </a:lstStyle>
          <a:p>
            <a:pPr>
              <a:defRPr/>
            </a:pPr>
            <a:fld id="{0E483BC2-ADD0-43D7-BCBB-B26E1E6A01E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391008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\\sodnas01\8006692\바탕 화면\2018\2018_파워포인트 포맷\2018_파워포인트 포맷jpg\2018_파워포인트포맷_ppt용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175" y="-3175"/>
            <a:ext cx="914717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슬라이드 번호 개체 틀 2"/>
          <p:cNvSpPr>
            <a:spLocks noGrp="1" noChangeArrowheads="1"/>
          </p:cNvSpPr>
          <p:nvPr>
            <p:ph type="sldNum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>
              <a:buSzTx/>
              <a:defRPr>
                <a:ln>
                  <a:noFill/>
                </a:ln>
                <a:sym typeface="Apple SD 산돌고딕 Neo 옅은체"/>
              </a:defRPr>
            </a:lvl1pPr>
          </a:lstStyle>
          <a:p>
            <a:pPr>
              <a:defRPr/>
            </a:pPr>
            <a:fld id="{885ACB93-6324-4ABB-8BE2-A0E9740C911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9599883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tlCol="0" anchor="ctr" anchorCtr="0">
            <a:noAutofit/>
          </a:bodyPr>
          <a:lstStyle>
            <a:defPPr>
              <a:defRPr lang="ko-KR"/>
            </a:defPPr>
            <a:lvl1pPr marL="0" indent="0" algn="r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1200" b="0" i="0" u="none" kern="1200" baseline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defRPr/>
            </a:pPr>
            <a:fld id="{2F654763-2134-47DC-A7EE-BA692CEB7ACD}" type="slidenum">
              <a:rPr/>
              <a:pPr>
                <a:defRPr/>
              </a:pPr>
              <a:t>‹#›</a:t>
            </a:fld>
            <a:endParaRPr>
              <a:ln>
                <a:noFill/>
              </a:ln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723" r:id="rId3"/>
    <p:sldLayoutId id="2147483724" r:id="rId4"/>
  </p:sldLayoutIdLst>
  <p:transition/>
  <p:txStyles>
    <p:titleStyle>
      <a:lvl1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cs typeface="+mn-cs"/>
          <a:sym typeface="Apple SD 산돌고딕 Neo 옅은체"/>
        </a:defRPr>
      </a:lvl1pPr>
      <a:lvl2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2pPr>
      <a:lvl3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3pPr>
      <a:lvl4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4pPr>
      <a:lvl5pPr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5pPr>
      <a:lvl6pPr marL="4572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6pPr>
      <a:lvl7pPr marL="9144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7pPr>
      <a:lvl8pPr marL="13716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8pPr>
      <a:lvl9pPr marL="1828800" algn="ctr" defTabSz="306388" rtl="0" eaLnBrk="0" fontAlgn="base" hangingPunct="0">
        <a:spcBef>
          <a:spcPct val="0"/>
        </a:spcBef>
        <a:spcAft>
          <a:spcPct val="0"/>
        </a:spcAft>
        <a:buSzTx/>
        <a:defRPr sz="4200">
          <a:solidFill>
            <a:srgbClr val="53585F"/>
          </a:solidFill>
          <a:latin typeface="Apple SD 산돌고딕 Neo 옅은체"/>
          <a:ea typeface="Apple SD 산돌고딕 Neo 옅은체"/>
          <a:sym typeface="Apple SD 산돌고딕 Neo 옅은체"/>
        </a:defRPr>
      </a:lvl9pPr>
    </p:titleStyle>
    <p:bodyStyle>
      <a:lvl1pPr marL="233363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1pPr>
      <a:lvl2pPr marL="46672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2pPr>
      <a:lvl3pPr marL="70167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3pPr>
      <a:lvl4pPr marL="93662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4pPr>
      <a:lvl5pPr marL="1171575" indent="-233363" algn="l" defTabSz="306388" rtl="0" eaLnBrk="0" fontAlgn="base" hangingPunct="0">
        <a:spcBef>
          <a:spcPts val="2213"/>
        </a:spcBef>
        <a:spcAft>
          <a:spcPct val="0"/>
        </a:spcAft>
        <a:buSzPct val="75000"/>
        <a:buChar char="•"/>
        <a:defRPr>
          <a:solidFill>
            <a:srgbClr val="000000"/>
          </a:solidFill>
          <a:latin typeface="+mn-lt"/>
          <a:ea typeface="+mn-ea"/>
          <a:cs typeface="+mn-cs"/>
          <a:sym typeface="Apple SD 산돌고딕 Neo 옅은체"/>
        </a:defRPr>
      </a:lvl5pPr>
      <a:lvl6pPr marL="1406376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6pPr>
      <a:lvl7pPr marL="1640772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7pPr>
      <a:lvl8pPr marL="1875168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8pPr>
      <a:lvl9pPr marL="2109564" indent="-234396" defTabSz="308063">
        <a:spcBef>
          <a:spcPts val="2215"/>
        </a:spcBef>
        <a:buSzPct val="75000"/>
        <a:buChar char="•"/>
        <a:defRPr sz="1898">
          <a:latin typeface="+mn-lt"/>
          <a:ea typeface="+mn-ea"/>
          <a:cs typeface="+mn-cs"/>
          <a:sym typeface="Apple SD 산돌고딕 Neo 옅은체"/>
        </a:defRPr>
      </a:lvl9pPr>
    </p:bodyStyle>
    <p:otherStyle>
      <a:lvl1pPr marL="0" indent="0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1pPr>
      <a:lvl2pPr marL="0" indent="120547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2pPr>
      <a:lvl3pPr marL="0" indent="241093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3pPr>
      <a:lvl4pPr marL="0" indent="361640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4pPr>
      <a:lvl5pPr marL="0" indent="482186" algn="ctr" defTabSz="308063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+mn-lt"/>
          <a:ea typeface="+mn-ea"/>
          <a:cs typeface="+mn-cs"/>
          <a:sym typeface="Apple SD 산돌고딕 Neo 옅은체"/>
        </a:defRPr>
      </a:lvl5pPr>
      <a:lvl6pPr indent="602732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6pPr>
      <a:lvl7pPr indent="723279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7pPr>
      <a:lvl8pPr indent="843826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8pPr>
      <a:lvl9pPr indent="964372" algn="ctr" defTabSz="308063">
        <a:defRPr>
          <a:solidFill>
            <a:schemeClr val="tx1"/>
          </a:solidFill>
          <a:latin typeface="+mn-lt"/>
          <a:ea typeface="+mn-ea"/>
          <a:cs typeface="+mn-cs"/>
          <a:sym typeface="Apple SD 산돌고딕 Neo 옅은체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hyperlink" Target="https://bit.ly/younghan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hyperlink" Target="https://bit.ly/younghana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4.png"/><Relationship Id="rId4" Type="http://schemas.openxmlformats.org/officeDocument/2006/relationships/image" Target="../media/image39.png"/><Relationship Id="rId9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object 2"/>
          <p:cNvSpPr>
            <a:spLocks noChangeArrowheads="1"/>
          </p:cNvSpPr>
          <p:nvPr/>
        </p:nvSpPr>
        <p:spPr bwMode="auto">
          <a:xfrm>
            <a:off x="336550" y="5991893"/>
            <a:ext cx="3458418" cy="76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7145" rIns="0" bIns="0">
            <a:spAutoFit/>
          </a:bodyPr>
          <a:lstStyle>
            <a:defPPr>
              <a:defRPr lang="en-US"/>
            </a:defPPr>
            <a:lvl1pPr marL="127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38"/>
              </a:spcBef>
            </a:pPr>
            <a:r>
              <a:rPr kumimoji="1" lang="ko-KR" altLang="en-US" sz="2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하나은행 인하대지점 </a:t>
            </a:r>
            <a:endParaRPr kumimoji="1" lang="en-US" altLang="ko-KR" sz="24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  <a:p>
            <a:pPr>
              <a:lnSpc>
                <a:spcPct val="120000"/>
              </a:lnSpc>
              <a:spcBef>
                <a:spcPts val="138"/>
              </a:spcBef>
            </a:pPr>
            <a:r>
              <a:rPr kumimoji="1"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(032) 863-1111</a:t>
            </a:r>
            <a:endParaRPr kumimoji="1" lang="ko-KR" altLang="ko-KR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7172" name="object 4"/>
          <p:cNvSpPr/>
          <p:nvPr/>
        </p:nvSpPr>
        <p:spPr bwMode="auto">
          <a:xfrm>
            <a:off x="285750" y="325438"/>
            <a:ext cx="8505825" cy="4140200"/>
          </a:xfrm>
          <a:custGeom>
            <a:avLst/>
            <a:gdLst>
              <a:gd name="T0" fmla="*/ 12581144 w 7851775"/>
              <a:gd name="T1" fmla="*/ 0 h 4140835"/>
              <a:gd name="T2" fmla="*/ 110031 w 7851775"/>
              <a:gd name="T3" fmla="*/ 0 h 4140835"/>
              <a:gd name="T4" fmla="*/ 67202 w 7851775"/>
              <a:gd name="T5" fmla="*/ 5344 h 4140835"/>
              <a:gd name="T6" fmla="*/ 32229 w 7851775"/>
              <a:gd name="T7" fmla="*/ 19924 h 4140835"/>
              <a:gd name="T8" fmla="*/ 8647 w 7851775"/>
              <a:gd name="T9" fmla="*/ 41548 h 4140835"/>
              <a:gd name="T10" fmla="*/ 0 w 7851775"/>
              <a:gd name="T11" fmla="*/ 68025 h 4140835"/>
              <a:gd name="T12" fmla="*/ 0 w 7851775"/>
              <a:gd name="T13" fmla="*/ 4069727 h 4140835"/>
              <a:gd name="T14" fmla="*/ 8647 w 7851775"/>
              <a:gd name="T15" fmla="*/ 4096202 h 4140835"/>
              <a:gd name="T16" fmla="*/ 32229 w 7851775"/>
              <a:gd name="T17" fmla="*/ 4117823 h 4140835"/>
              <a:gd name="T18" fmla="*/ 67202 w 7851775"/>
              <a:gd name="T19" fmla="*/ 4132403 h 4140835"/>
              <a:gd name="T20" fmla="*/ 110031 w 7851775"/>
              <a:gd name="T21" fmla="*/ 4137748 h 4140835"/>
              <a:gd name="T22" fmla="*/ 12581144 w 7851775"/>
              <a:gd name="T23" fmla="*/ 4137748 h 4140835"/>
              <a:gd name="T24" fmla="*/ 12623970 w 7851775"/>
              <a:gd name="T25" fmla="*/ 4132403 h 4140835"/>
              <a:gd name="T26" fmla="*/ 12658943 w 7851775"/>
              <a:gd name="T27" fmla="*/ 4117823 h 4140835"/>
              <a:gd name="T28" fmla="*/ 12682526 w 7851775"/>
              <a:gd name="T29" fmla="*/ 4096202 h 4140835"/>
              <a:gd name="T30" fmla="*/ 12691172 w 7851775"/>
              <a:gd name="T31" fmla="*/ 4069727 h 4140835"/>
              <a:gd name="T32" fmla="*/ 12691172 w 7851775"/>
              <a:gd name="T33" fmla="*/ 68025 h 4140835"/>
              <a:gd name="T34" fmla="*/ 12682526 w 7851775"/>
              <a:gd name="T35" fmla="*/ 41548 h 4140835"/>
              <a:gd name="T36" fmla="*/ 12658943 w 7851775"/>
              <a:gd name="T37" fmla="*/ 19924 h 4140835"/>
              <a:gd name="T38" fmla="*/ 12623970 w 7851775"/>
              <a:gd name="T39" fmla="*/ 5344 h 4140835"/>
              <a:gd name="T40" fmla="*/ 12581144 w 7851775"/>
              <a:gd name="T41" fmla="*/ 0 h 4140835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7851775" h="4140835">
                <a:moveTo>
                  <a:pt x="7783576" y="0"/>
                </a:moveTo>
                <a:lnTo>
                  <a:pt x="68072" y="0"/>
                </a:lnTo>
                <a:lnTo>
                  <a:pt x="41576" y="5349"/>
                </a:lnTo>
                <a:lnTo>
                  <a:pt x="19939" y="19938"/>
                </a:lnTo>
                <a:lnTo>
                  <a:pt x="5349" y="41576"/>
                </a:lnTo>
                <a:lnTo>
                  <a:pt x="0" y="68072"/>
                </a:lnTo>
                <a:lnTo>
                  <a:pt x="0" y="4072636"/>
                </a:lnTo>
                <a:lnTo>
                  <a:pt x="5349" y="4099131"/>
                </a:lnTo>
                <a:lnTo>
                  <a:pt x="19939" y="4120769"/>
                </a:lnTo>
                <a:lnTo>
                  <a:pt x="41576" y="4135358"/>
                </a:lnTo>
                <a:lnTo>
                  <a:pt x="68072" y="4140708"/>
                </a:lnTo>
                <a:lnTo>
                  <a:pt x="7783576" y="4140708"/>
                </a:lnTo>
                <a:lnTo>
                  <a:pt x="7810071" y="4135358"/>
                </a:lnTo>
                <a:lnTo>
                  <a:pt x="7831708" y="4120769"/>
                </a:lnTo>
                <a:lnTo>
                  <a:pt x="7846298" y="4099131"/>
                </a:lnTo>
                <a:lnTo>
                  <a:pt x="7851648" y="4072636"/>
                </a:lnTo>
                <a:lnTo>
                  <a:pt x="7851648" y="68072"/>
                </a:lnTo>
                <a:lnTo>
                  <a:pt x="7846298" y="41576"/>
                </a:lnTo>
                <a:lnTo>
                  <a:pt x="7831708" y="19938"/>
                </a:lnTo>
                <a:lnTo>
                  <a:pt x="7810071" y="5349"/>
                </a:lnTo>
                <a:lnTo>
                  <a:pt x="7783576" y="0"/>
                </a:lnTo>
                <a:close/>
              </a:path>
            </a:pathLst>
          </a:custGeom>
          <a:solidFill>
            <a:srgbClr val="009072"/>
          </a:solidFill>
          <a:ln>
            <a:noFill/>
          </a:ln>
          <a:extLst/>
        </p:spPr>
        <p:txBody>
          <a:bodyPr/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7173" name="object 6"/>
          <p:cNvSpPr>
            <a:spLocks noChangeArrowheads="1"/>
          </p:cNvSpPr>
          <p:nvPr/>
        </p:nvSpPr>
        <p:spPr bwMode="auto">
          <a:xfrm>
            <a:off x="6656388" y="3314700"/>
            <a:ext cx="2201862" cy="1843088"/>
          </a:xfrm>
          <a:prstGeom prst="rect">
            <a:avLst/>
          </a:prstGeom>
          <a:blipFill dpi="0" rotWithShape="1">
            <a:blip r:embed="rId2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buSzTx/>
            </a:pPr>
            <a:endParaRPr kumimoji="1" lang="ko-KR" altLang="ko-KR" sz="2500"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sp>
        <p:nvSpPr>
          <p:cNvPr id="7178" name="object 12"/>
          <p:cNvSpPr>
            <a:spLocks noChangeArrowheads="1"/>
          </p:cNvSpPr>
          <p:nvPr/>
        </p:nvSpPr>
        <p:spPr bwMode="auto">
          <a:xfrm>
            <a:off x="525463" y="4033220"/>
            <a:ext cx="1265237" cy="26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604" rIns="0" bIns="0">
            <a:spAutoFit/>
          </a:bodyPr>
          <a:lstStyle>
            <a:defPPr>
              <a:defRPr lang="en-US"/>
            </a:defPPr>
            <a:lvl1pPr marL="127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spcBef>
                <a:spcPts val="113"/>
              </a:spcBef>
            </a:pPr>
            <a:r>
              <a:rPr lang="en-US" altLang="ko-KR" sz="16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2024</a:t>
            </a:r>
            <a:r>
              <a:rPr lang="ko-KR" altLang="ko-KR" sz="16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.0</a:t>
            </a:r>
            <a:r>
              <a:rPr lang="en-US" altLang="ko-KR" sz="16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0</a:t>
            </a:r>
            <a:r>
              <a:rPr lang="ko-KR" altLang="ko-KR" sz="16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.</a:t>
            </a:r>
            <a:r>
              <a:rPr lang="en-US" altLang="ko-KR" sz="16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00</a:t>
            </a:r>
            <a:endParaRPr lang="ko-KR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63" y="589071"/>
            <a:ext cx="4262561" cy="684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67544" y="1519238"/>
            <a:ext cx="7776864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ko-KR" altLang="en-US" sz="4000" b="0" i="0" u="none" strike="noStrike" cap="none" spc="0" normalizeH="0" baseline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인하대학교 학생증 체크카드</a:t>
            </a:r>
            <a:endParaRPr kumimoji="0" lang="en-US" altLang="ko-KR" sz="4000" b="0" i="0" u="none" strike="noStrike" cap="none" spc="0" normalizeH="0" baseline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uFillTx/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sz="40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발급 안내</a:t>
            </a:r>
            <a:endParaRPr kumimoji="0" lang="ko-KR" altLang="en-US" sz="4000" b="0" i="0" u="none" strike="noStrike" cap="none" spc="0" normalizeH="0" baseline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uFillTx/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637" y="6120012"/>
            <a:ext cx="1909986" cy="51256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/>
          <p:cNvSpPr txBox="1">
            <a:spLocks noChangeArrowheads="1"/>
          </p:cNvSpPr>
          <p:nvPr/>
        </p:nvSpPr>
        <p:spPr bwMode="auto">
          <a:xfrm>
            <a:off x="433388" y="692696"/>
            <a:ext cx="5604098" cy="656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eaLnBrk="1" fontAlgn="auto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3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이것만은 꼭 확인해주세요</a:t>
            </a:r>
            <a:r>
              <a:rPr lang="en-US" altLang="ko-KR" sz="3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!</a:t>
            </a:r>
            <a:endParaRPr lang="ko-KR" altLang="en-US" sz="36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9072"/>
              </a:solidFill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</p:txBody>
      </p:sp>
      <p:sp>
        <p:nvSpPr>
          <p:cNvPr id="8195" name="슬라이드 번호 개체 틀 5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336694A4-7DED-4766-A9CE-F7780C021745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2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8196" name="그림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457548" y="1862609"/>
            <a:ext cx="3240658" cy="4037400"/>
          </a:xfrm>
          <a:prstGeom prst="roundRect">
            <a:avLst>
              <a:gd name="adj" fmla="val 8829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876080" y="1862609"/>
            <a:ext cx="4536504" cy="1956286"/>
          </a:xfrm>
          <a:prstGeom prst="roundRect">
            <a:avLst>
              <a:gd name="adj" fmla="val 8829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ko-KR" alt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pple SD 산돌고딕 Neo 옅은체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876080" y="3947930"/>
            <a:ext cx="4536504" cy="1956286"/>
          </a:xfrm>
          <a:prstGeom prst="roundRect">
            <a:avLst>
              <a:gd name="adj" fmla="val 8829"/>
            </a:avLst>
          </a:prstGeom>
          <a:noFill/>
          <a:ln w="38100" cap="flat">
            <a:solidFill>
              <a:srgbClr val="009072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ko-KR" alt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pple SD 산돌고딕 Neo 옅은체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047732" y="2025312"/>
            <a:ext cx="2060289" cy="448662"/>
          </a:xfrm>
          <a:prstGeom prst="roundRect">
            <a:avLst>
              <a:gd name="adj" fmla="val 5000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유의사항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114188" y="2025312"/>
            <a:ext cx="2060289" cy="448662"/>
          </a:xfrm>
          <a:prstGeom prst="roundRect">
            <a:avLst>
              <a:gd name="adj" fmla="val 5000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유의사항</a:t>
            </a: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114188" y="2062550"/>
            <a:ext cx="2060289" cy="448662"/>
          </a:xfrm>
          <a:prstGeom prst="roundRect">
            <a:avLst>
              <a:gd name="adj" fmla="val 5000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준비물</a:t>
            </a:r>
            <a:endParaRPr lang="ko-KR" altLang="en-US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5114188" y="4020193"/>
            <a:ext cx="2060289" cy="448662"/>
          </a:xfrm>
          <a:prstGeom prst="roundRect">
            <a:avLst>
              <a:gd name="adj" fmla="val 50000"/>
            </a:avLst>
          </a:prstGeom>
          <a:solidFill>
            <a:srgbClr val="009072"/>
          </a:solidFill>
          <a:ln w="381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6000" tIns="36000" rIns="36000" bIns="36000" numCol="1" spcCol="38100" rtlCol="0" anchor="ctr">
            <a:noAutofit/>
          </a:bodyPr>
          <a:lstStyle/>
          <a:p>
            <a:pPr marR="0" indent="10800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Apple SD 산돌고딕 Neo 옅은체"/>
              </a:rPr>
              <a:t>문의처</a:t>
            </a:r>
            <a:endParaRPr lang="ko-KR" altLang="en-US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Apple SD 산돌고딕 Neo 옅은체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01862" y="2725053"/>
            <a:ext cx="30963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하나은행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거래 손님 </a:t>
            </a:r>
          </a:p>
          <a:p>
            <a:pPr lvl="0" indent="108000" defTabSz="584200">
              <a:defRPr/>
            </a:pP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 </a:t>
            </a:r>
            <a:r>
              <a:rPr lang="ko-KR" altLang="en-US" sz="14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페이지로 이동</a:t>
            </a:r>
          </a:p>
          <a:p>
            <a:pPr lvl="0" indent="108000" defTabSz="584200">
              <a:buFont typeface="Arial" pitchFamily="34" charset="0"/>
              <a:buChar char="•"/>
              <a:defRPr/>
            </a:pPr>
            <a:endParaRPr lang="ko-KR" altLang="en-US" sz="1400" b="1">
              <a:ln>
                <a:solidFill>
                  <a:srgbClr val="009072">
                    <a:alpha val="0"/>
                  </a:srgbClr>
                </a:solidFill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Arial" pitchFamily="34" charset="0"/>
              <a:buChar char="•"/>
              <a:defRPr/>
            </a:pPr>
            <a:endParaRPr lang="ko-KR" altLang="en-US" sz="1600" b="1">
              <a:ln>
                <a:solidFill>
                  <a:srgbClr val="009072">
                    <a:alpha val="0"/>
                  </a:srgbClr>
                </a:solidFill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하나은행 거래 손님 </a:t>
            </a:r>
          </a:p>
          <a:p>
            <a:pPr lvl="0" indent="108000" defTabSz="584200">
              <a:defRPr/>
            </a:pP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</a:t>
            </a:r>
            <a:r>
              <a:rPr lang="en-US" altLang="ko-KR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 </a:t>
            </a:r>
            <a:r>
              <a:rPr lang="ko-KR" altLang="en-US" sz="1600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E7116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페이지로 이동</a:t>
            </a:r>
          </a:p>
          <a:p>
            <a:pPr lvl="0" indent="108000" defTabSz="584200">
              <a:defRPr/>
            </a:pPr>
            <a:endParaRPr lang="ko-KR" altLang="en-US" sz="1600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indent="108000" defTabSz="584200">
              <a:defRPr/>
            </a:pPr>
            <a:endParaRPr lang="ko-KR" altLang="en-US" sz="1600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계좌개설과 함께 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신청까지 반드시</a:t>
            </a:r>
            <a:endParaRPr lang="en-US" altLang="ko-KR" b="1" smtClean="0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defTabSz="584200">
              <a:defRPr/>
            </a:pP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이어서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진행하세요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!!!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4059381" y="2646715"/>
            <a:ext cx="41699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신분증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주민등록증 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운전면허증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증명사진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(3*4) or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 파일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 명의 휴대폰</a:t>
            </a:r>
            <a:endParaRPr lang="en-US" altLang="ko-KR" b="1">
              <a:ln w="9525" cap="flat" cmpd="sng" algn="ctr">
                <a:solidFill>
                  <a:srgbClr val="009072">
                    <a:alpha val="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907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059381" y="4661217"/>
            <a:ext cx="41699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비대면 계좌개설 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1599-2111</a:t>
            </a:r>
          </a:p>
          <a:p>
            <a:pPr lvl="0" indent="108000" defTabSz="584200">
              <a:buFont typeface="Wingdings" pitchFamily="2" charset="2"/>
              <a:buChar char="ü"/>
              <a:defRPr/>
            </a:pP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학생증 발급 진행 상황 관련 문의</a:t>
            </a:r>
          </a:p>
          <a:p>
            <a:pPr lvl="0" defTabSz="584200">
              <a:defRPr/>
            </a:pPr>
            <a:r>
              <a:rPr lang="ko-KR" altLang="en-US" b="1" smtClean="0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하나은행 </a:t>
            </a:r>
            <a:r>
              <a:rPr lang="ko-KR" altLang="en-US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인하대지점</a:t>
            </a:r>
            <a:r>
              <a:rPr lang="en-US" altLang="ko-KR" b="1">
                <a:ln w="9525" cap="flat" cmpd="sng" algn="ctr">
                  <a:solidFill>
                    <a:srgbClr val="009072">
                      <a:alpha val="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907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(032-863-1111)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5094288" y="2486025"/>
            <a:ext cx="3906837" cy="3221038"/>
          </a:xfrm>
          <a:prstGeom prst="rect">
            <a:avLst/>
          </a:prstGeom>
          <a:noFill/>
          <a:ln w="28575">
            <a:solidFill>
              <a:srgbClr val="008C8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marL="136525" indent="-1365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  <a:buFont typeface="Wingdings" pitchFamily="2" charset="2"/>
              <a:buChar char="ü"/>
            </a:pPr>
            <a:endParaRPr kumimoji="1" lang="en-US" altLang="ko-KR" sz="7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9224" name="직사각형 56"/>
          <p:cNvSpPr>
            <a:spLocks noChangeArrowheads="1"/>
          </p:cNvSpPr>
          <p:nvPr/>
        </p:nvSpPr>
        <p:spPr bwMode="auto">
          <a:xfrm>
            <a:off x="2538413" y="1692275"/>
            <a:ext cx="2543175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spcBef>
                <a:spcPts val="225"/>
              </a:spcBef>
            </a:pPr>
            <a:endParaRPr kumimoji="1" lang="en-US" altLang="ko-KR" sz="2400" b="1">
              <a:solidFill>
                <a:srgbClr val="326562"/>
              </a:solidFill>
              <a:latin typeface="HY헤드라인M" panose="02030600000101010101" pitchFamily="18" charset="-127"/>
              <a:ea typeface="하나 청명 B" panose="02030504000101010101" pitchFamily="18" charset="-127"/>
              <a:sym typeface="Apple SD 산돌고딕 Neo 옅은체"/>
            </a:endParaRPr>
          </a:p>
          <a:p>
            <a:pPr algn="ctr">
              <a:spcBef>
                <a:spcPts val="225"/>
              </a:spcBef>
            </a:pPr>
            <a:endParaRPr kumimoji="1" lang="en-US" altLang="ko-KR" sz="400" b="1">
              <a:solidFill>
                <a:srgbClr val="008C8C"/>
              </a:solidFill>
              <a:latin typeface="HY헤드라인M" panose="02030600000101010101" pitchFamily="18" charset="-127"/>
              <a:ea typeface="하나 청명 B" panose="02030504000101010101" pitchFamily="18" charset="-127"/>
              <a:sym typeface="Apple SD 산돌고딕 Neo 옅은체"/>
            </a:endParaRPr>
          </a:p>
          <a:p>
            <a:pPr algn="ctr">
              <a:spcBef>
                <a:spcPts val="225"/>
              </a:spcBef>
            </a:pPr>
            <a:r>
              <a:rPr kumimoji="1" lang="ko-KR" altLang="en-US" sz="2400" b="1">
                <a:solidFill>
                  <a:srgbClr val="008C8C"/>
                </a:solidFill>
                <a:latin typeface="HY헤드라인M" panose="02030600000101010101" pitchFamily="18" charset="-127"/>
                <a:ea typeface="하나 청명 B" panose="02030504000101010101" pitchFamily="18" charset="-127"/>
                <a:sym typeface="Apple SD 산돌고딕 Neo 옅은체"/>
              </a:rPr>
              <a:t>하나원큐</a:t>
            </a:r>
            <a:endParaRPr kumimoji="1" lang="en-US" altLang="ko-KR" sz="2400" b="1">
              <a:solidFill>
                <a:srgbClr val="008C8C"/>
              </a:solidFill>
              <a:latin typeface="HY헤드라인M" panose="02030600000101010101" pitchFamily="18" charset="-127"/>
              <a:ea typeface="하나 청명 B" panose="02030504000101010101" pitchFamily="18" charset="-127"/>
              <a:sym typeface="Apple SD 산돌고딕 Neo 옅은체"/>
            </a:endParaRPr>
          </a:p>
          <a:p>
            <a:pPr algn="ctr">
              <a:spcBef>
                <a:spcPts val="225"/>
              </a:spcBef>
            </a:pPr>
            <a:r>
              <a:rPr kumimoji="1" lang="ko-KR" altLang="en-US" sz="2400" b="1">
                <a:solidFill>
                  <a:srgbClr val="008C8C"/>
                </a:solidFill>
                <a:latin typeface="HY헤드라인M" panose="02030600000101010101" pitchFamily="18" charset="-127"/>
                <a:ea typeface="하나 청명 B" panose="02030504000101010101" pitchFamily="18" charset="-127"/>
                <a:sym typeface="Apple SD 산돌고딕 Neo 옅은체"/>
              </a:rPr>
              <a:t>학생증 체크카드</a:t>
            </a:r>
            <a:endParaRPr kumimoji="1" lang="en-US" altLang="ko-KR" sz="2400" b="1">
              <a:solidFill>
                <a:srgbClr val="008C8C"/>
              </a:solidFill>
              <a:latin typeface="HY헤드라인M" panose="02030600000101010101" pitchFamily="18" charset="-127"/>
              <a:ea typeface="하나 청명 B" panose="02030504000101010101" pitchFamily="18" charset="-127"/>
              <a:sym typeface="Apple SD 산돌고딕 Neo 옅은체"/>
            </a:endParaRPr>
          </a:p>
          <a:p>
            <a:pPr algn="ctr">
              <a:spcBef>
                <a:spcPts val="225"/>
              </a:spcBef>
            </a:pPr>
            <a:r>
              <a:rPr kumimoji="1" lang="ko-KR" altLang="en-US" sz="2400" b="1">
                <a:solidFill>
                  <a:srgbClr val="008C8C"/>
                </a:solidFill>
                <a:latin typeface="HY헤드라인M" panose="02030600000101010101" pitchFamily="18" charset="-127"/>
                <a:ea typeface="하나 청명 B" panose="02030504000101010101" pitchFamily="18" charset="-127"/>
                <a:sym typeface="Apple SD 산돌고딕 Neo 옅은체"/>
              </a:rPr>
              <a:t>프로세스</a:t>
            </a:r>
          </a:p>
        </p:txBody>
      </p:sp>
      <p:sp>
        <p:nvSpPr>
          <p:cNvPr id="9225" name="직사각형 57"/>
          <p:cNvSpPr>
            <a:spLocks noChangeArrowheads="1"/>
          </p:cNvSpPr>
          <p:nvPr/>
        </p:nvSpPr>
        <p:spPr bwMode="auto">
          <a:xfrm>
            <a:off x="2717800" y="2962275"/>
            <a:ext cx="2151063" cy="477838"/>
          </a:xfrm>
          <a:prstGeom prst="rect">
            <a:avLst/>
          </a:prstGeom>
          <a:solidFill>
            <a:srgbClr val="00959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학생증 체크카드 신청</a:t>
            </a:r>
          </a:p>
        </p:txBody>
      </p:sp>
      <p:sp>
        <p:nvSpPr>
          <p:cNvPr id="9226" name="직사각형 58"/>
          <p:cNvSpPr>
            <a:spLocks noChangeArrowheads="1"/>
          </p:cNvSpPr>
          <p:nvPr/>
        </p:nvSpPr>
        <p:spPr bwMode="auto">
          <a:xfrm>
            <a:off x="2716213" y="3549650"/>
            <a:ext cx="2135187" cy="465138"/>
          </a:xfrm>
          <a:prstGeom prst="rect">
            <a:avLst/>
          </a:prstGeom>
          <a:solidFill>
            <a:srgbClr val="00959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학적정보 검증</a:t>
            </a:r>
          </a:p>
        </p:txBody>
      </p:sp>
      <p:sp>
        <p:nvSpPr>
          <p:cNvPr id="9227" name="직사각형 60"/>
          <p:cNvSpPr>
            <a:spLocks noChangeArrowheads="1"/>
          </p:cNvSpPr>
          <p:nvPr/>
        </p:nvSpPr>
        <p:spPr bwMode="auto">
          <a:xfrm>
            <a:off x="2716213" y="4124325"/>
            <a:ext cx="2135187" cy="471488"/>
          </a:xfrm>
          <a:prstGeom prst="rect">
            <a:avLst/>
          </a:prstGeom>
          <a:solidFill>
            <a:srgbClr val="00959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계좌개설 또는 </a:t>
            </a:r>
            <a:endParaRPr kumimoji="1" lang="en-US" altLang="ko-KR" sz="1300" b="1">
              <a:solidFill>
                <a:srgbClr val="FFFFFF"/>
              </a:solidFill>
              <a:latin typeface="하나 청명 B" panose="02030504000101010101" pitchFamily="18" charset="-127"/>
              <a:ea typeface="하나 청명 B" panose="02030504000101010101" pitchFamily="18" charset="-127"/>
              <a:sym typeface="Apple SD 산돌고딕 Neo 옅은체"/>
            </a:endParaRPr>
          </a:p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기존계좌 선택</a:t>
            </a:r>
          </a:p>
        </p:txBody>
      </p:sp>
      <p:sp>
        <p:nvSpPr>
          <p:cNvPr id="9228" name="직사각형 61"/>
          <p:cNvSpPr>
            <a:spLocks noChangeArrowheads="1"/>
          </p:cNvSpPr>
          <p:nvPr/>
        </p:nvSpPr>
        <p:spPr bwMode="auto">
          <a:xfrm>
            <a:off x="2716213" y="4705350"/>
            <a:ext cx="2143125" cy="461963"/>
          </a:xfrm>
          <a:prstGeom prst="rect">
            <a:avLst/>
          </a:prstGeom>
          <a:solidFill>
            <a:srgbClr val="00959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카드신청 진행</a:t>
            </a:r>
          </a:p>
        </p:txBody>
      </p:sp>
      <p:sp>
        <p:nvSpPr>
          <p:cNvPr id="9229" name="직사각형 62"/>
          <p:cNvSpPr>
            <a:spLocks noChangeArrowheads="1"/>
          </p:cNvSpPr>
          <p:nvPr/>
        </p:nvSpPr>
        <p:spPr bwMode="auto">
          <a:xfrm>
            <a:off x="2716213" y="5276850"/>
            <a:ext cx="2135187" cy="430213"/>
          </a:xfrm>
          <a:prstGeom prst="rect">
            <a:avLst/>
          </a:prstGeom>
          <a:solidFill>
            <a:srgbClr val="00959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300" b="1">
                <a:solidFill>
                  <a:srgbClr val="FFFFFF"/>
                </a:solidFill>
                <a:latin typeface="하나 청명 B" panose="02030504000101010101" pitchFamily="18" charset="-127"/>
                <a:ea typeface="하나 청명 B" panose="02030504000101010101" pitchFamily="18" charset="-127"/>
                <a:sym typeface="Apple SD 산돌고딕 Neo 옅은체"/>
              </a:rPr>
              <a:t>신청 완료</a:t>
            </a:r>
          </a:p>
        </p:txBody>
      </p:sp>
      <p:sp>
        <p:nvSpPr>
          <p:cNvPr id="9230" name="아래쪽 화살표 65"/>
          <p:cNvSpPr>
            <a:spLocks noChangeArrowheads="1"/>
          </p:cNvSpPr>
          <p:nvPr/>
        </p:nvSpPr>
        <p:spPr bwMode="auto">
          <a:xfrm>
            <a:off x="3513138" y="3440113"/>
            <a:ext cx="552450" cy="10318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9231" name="아래쪽 화살표 67"/>
          <p:cNvSpPr>
            <a:spLocks noChangeArrowheads="1"/>
          </p:cNvSpPr>
          <p:nvPr/>
        </p:nvSpPr>
        <p:spPr bwMode="auto">
          <a:xfrm>
            <a:off x="3513138" y="4027488"/>
            <a:ext cx="552450" cy="101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9232" name="아래쪽 화살표 68"/>
          <p:cNvSpPr>
            <a:spLocks noChangeArrowheads="1"/>
          </p:cNvSpPr>
          <p:nvPr/>
        </p:nvSpPr>
        <p:spPr bwMode="auto">
          <a:xfrm>
            <a:off x="3513138" y="4603750"/>
            <a:ext cx="552450" cy="101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9233" name="아래쪽 화살표 69"/>
          <p:cNvSpPr>
            <a:spLocks noChangeArrowheads="1"/>
          </p:cNvSpPr>
          <p:nvPr/>
        </p:nvSpPr>
        <p:spPr bwMode="auto">
          <a:xfrm>
            <a:off x="3513138" y="5178425"/>
            <a:ext cx="552450" cy="101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grpSp>
        <p:nvGrpSpPr>
          <p:cNvPr id="9234" name="그룹 70"/>
          <p:cNvGrpSpPr/>
          <p:nvPr/>
        </p:nvGrpSpPr>
        <p:grpSpPr>
          <a:xfrm>
            <a:off x="256164" y="1793875"/>
            <a:ext cx="2254101" cy="3981450"/>
            <a:chOff x="3097090" y="1040191"/>
            <a:chExt cx="1835419" cy="3248946"/>
          </a:xfrm>
        </p:grpSpPr>
        <p:pic>
          <p:nvPicPr>
            <p:cNvPr id="9244" name="그림 7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90" t="13889" r="14445" b="11111"/>
            <a:stretch>
              <a:fillRect/>
            </a:stretch>
          </p:blipFill>
          <p:spPr bwMode="auto">
            <a:xfrm>
              <a:off x="3097090" y="1040191"/>
              <a:ext cx="1835419" cy="3248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5" name="그림 7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280175" y="1434003"/>
              <a:ext cx="1491700" cy="2482050"/>
            </a:xfrm>
            <a:prstGeom prst="rect">
              <a:avLst/>
            </a:prstGeom>
            <a:noFill/>
            <a:ln w="9525" algn="ctr">
              <a:solidFill>
                <a:srgbClr val="D9D9D9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235" name="그림 7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138" y="2257425"/>
            <a:ext cx="1866900" cy="3071813"/>
          </a:xfrm>
          <a:prstGeom prst="rect">
            <a:avLst/>
          </a:prstGeom>
          <a:noFill/>
          <a:ln w="9525" algn="ctr">
            <a:solidFill>
              <a:srgbClr val="BFBFB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225" y="3975100"/>
            <a:ext cx="1857253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7" name="TextBox 65"/>
          <p:cNvSpPr>
            <a:spLocks noChangeArrowheads="1"/>
          </p:cNvSpPr>
          <p:nvPr/>
        </p:nvSpPr>
        <p:spPr bwMode="auto">
          <a:xfrm>
            <a:off x="171450" y="4335463"/>
            <a:ext cx="18589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ko-KR" altLang="en-US" sz="1200">
                <a:solidFill>
                  <a:srgbClr val="008C8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학생증 </a:t>
            </a:r>
            <a:endParaRPr kumimoji="1" lang="en-US" altLang="ko-KR" sz="1200">
              <a:solidFill>
                <a:srgbClr val="008C8C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ko-KR" altLang="en-US" sz="1200">
                <a:solidFill>
                  <a:srgbClr val="008C8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체크카드</a:t>
            </a:r>
            <a:endParaRPr kumimoji="1" lang="en-US" altLang="ko-KR" sz="1200">
              <a:solidFill>
                <a:srgbClr val="008C8C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9238" name="직사각형 20"/>
          <p:cNvSpPr>
            <a:spLocks noChangeArrowheads="1"/>
          </p:cNvSpPr>
          <p:nvPr/>
        </p:nvSpPr>
        <p:spPr bwMode="auto">
          <a:xfrm>
            <a:off x="5338762" y="2780928"/>
            <a:ext cx="2545606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latinLnBrk="1"/>
            <a:r>
              <a:rPr lang="en-US" altLang="ko-KR" sz="10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  <a:hlinkClick r:id="rId7"/>
              </a:rPr>
              <a:t>https://bit.ly/younghana</a:t>
            </a:r>
            <a:endParaRPr lang="en-US" altLang="ko-KR" sz="100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/>
              </a:solidFill>
              <a:latin typeface="+mn-ea"/>
            </a:endParaRPr>
          </a:p>
        </p:txBody>
      </p:sp>
      <p:sp>
        <p:nvSpPr>
          <p:cNvPr id="9239" name="직사각형 21"/>
          <p:cNvSpPr>
            <a:spLocks noChangeArrowheads="1"/>
          </p:cNvSpPr>
          <p:nvPr/>
        </p:nvSpPr>
        <p:spPr bwMode="auto">
          <a:xfrm>
            <a:off x="5153025" y="2554288"/>
            <a:ext cx="301148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1. 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하나원큐 </a:t>
            </a:r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App.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 영하나 바로가기 </a:t>
            </a:r>
            <a:r>
              <a:rPr kumimoji="1" lang="en-US" altLang="ko-KR" sz="1200" b="1">
                <a:solidFill>
                  <a:srgbClr val="0000FF"/>
                </a:solidFill>
                <a:latin typeface="하나 B" panose="02020603020101020101" pitchFamily="18" charset="-127"/>
                <a:ea typeface="하나 B" panose="02020603020101020101" pitchFamily="18" charset="-127"/>
                <a:cs typeface="Arial" pitchFamily="34" charset="0"/>
                <a:sym typeface="Apple SD 산돌고딕 Neo 옅은체"/>
              </a:rPr>
              <a:t>URL </a:t>
            </a:r>
            <a:endParaRPr kumimoji="1" lang="ko-KR" altLang="en-US" sz="1200" b="1">
              <a:solidFill>
                <a:srgbClr val="0000FF"/>
              </a:solidFill>
              <a:latin typeface="하나 B" panose="02020603020101020101" pitchFamily="18" charset="-127"/>
              <a:ea typeface="하나 B" panose="0202060302010102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9241" name="직사각형 22"/>
          <p:cNvSpPr>
            <a:spLocks noChangeArrowheads="1"/>
          </p:cNvSpPr>
          <p:nvPr/>
        </p:nvSpPr>
        <p:spPr bwMode="auto">
          <a:xfrm>
            <a:off x="5153025" y="3373438"/>
            <a:ext cx="31829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2. 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하나원큐 </a:t>
            </a:r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App.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 영하나 바로가기 </a:t>
            </a:r>
            <a:r>
              <a:rPr kumimoji="1" lang="en-US" altLang="ko-KR" sz="1200" b="1">
                <a:solidFill>
                  <a:srgbClr val="0000FF"/>
                </a:solidFill>
                <a:latin typeface="하나 B" panose="02020603020101020101" pitchFamily="18" charset="-127"/>
                <a:ea typeface="하나 B" panose="02020603020101020101" pitchFamily="18" charset="-127"/>
                <a:cs typeface="Arial" pitchFamily="34" charset="0"/>
                <a:sym typeface="Apple SD 산돌고딕 Neo 옅은체"/>
              </a:rPr>
              <a:t>QR</a:t>
            </a:r>
            <a:r>
              <a:rPr kumimoji="1" lang="ko-KR" altLang="en-US" sz="1200" b="1">
                <a:solidFill>
                  <a:srgbClr val="0000FF"/>
                </a:solidFill>
                <a:latin typeface="하나 B" panose="02020603020101020101" pitchFamily="18" charset="-127"/>
                <a:ea typeface="하나 B" panose="02020603020101020101" pitchFamily="18" charset="-127"/>
                <a:cs typeface="Arial" pitchFamily="34" charset="0"/>
                <a:sym typeface="Apple SD 산돌고딕 Neo 옅은체"/>
              </a:rPr>
              <a:t>코드</a:t>
            </a:r>
          </a:p>
        </p:txBody>
      </p:sp>
      <p:sp>
        <p:nvSpPr>
          <p:cNvPr id="7194" name="모서리가 둥근 직사각형 34"/>
          <p:cNvSpPr/>
          <p:nvPr/>
        </p:nvSpPr>
        <p:spPr>
          <a:xfrm>
            <a:off x="5092700" y="2085975"/>
            <a:ext cx="3906838" cy="381000"/>
          </a:xfrm>
          <a:prstGeom prst="roundRect">
            <a:avLst/>
          </a:prstGeom>
          <a:solidFill>
            <a:srgbClr val="009999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>
            <a:defPPr>
              <a:defRPr lang="ko-KR"/>
            </a:defPPr>
            <a:lvl1pPr marL="0" marR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strike="noStrike" kern="1200" cap="none" spc="0" normalizeH="0" baseline="0" noProof="0">
                <a:solidFill>
                  <a:schemeClr val="tx1"/>
                </a:solidFill>
                <a:effectLst/>
                <a:uLnTx/>
                <a:uFillTx/>
                <a:latin typeface="Hana 윤고딕 765" pitchFamily="34" charset="-127"/>
                <a:ea typeface="Hana 윤고딕 765" pitchFamily="34" charset="-127"/>
                <a:cs typeface="Apple SD 산돌고딕 Neo 옅은체"/>
                <a:sym typeface="Apple SD 산돌고딕 Neo 옅은체"/>
              </a:defRPr>
            </a:lvl1pPr>
            <a:lvl2pPr marL="457200" marR="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strike="noStrike" kern="1200" cap="none" spc="0" normalizeH="0" baseline="0" noProof="0">
                <a:solidFill>
                  <a:schemeClr val="tx1"/>
                </a:solidFill>
                <a:effectLst/>
                <a:uLnTx/>
                <a:uFillTx/>
                <a:latin typeface="Hana 윤고딕 765" pitchFamily="34" charset="-127"/>
                <a:ea typeface="Hana 윤고딕 765" pitchFamily="34" charset="-127"/>
                <a:cs typeface="Apple SD 산돌고딕 Neo 옅은체"/>
                <a:sym typeface="Apple SD 산돌고딕 Neo 옅은체"/>
              </a:defRPr>
            </a:lvl2pPr>
            <a:lvl3pPr marL="914400" marR="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strike="noStrike" kern="1200" cap="none" spc="0" normalizeH="0" baseline="0" noProof="0">
                <a:solidFill>
                  <a:schemeClr val="tx1"/>
                </a:solidFill>
                <a:effectLst/>
                <a:uLnTx/>
                <a:uFillTx/>
                <a:latin typeface="Hana 윤고딕 765" pitchFamily="34" charset="-127"/>
                <a:ea typeface="Hana 윤고딕 765" pitchFamily="34" charset="-127"/>
                <a:cs typeface="Apple SD 산돌고딕 Neo 옅은체"/>
                <a:sym typeface="Apple SD 산돌고딕 Neo 옅은체"/>
              </a:defRPr>
            </a:lvl3pPr>
            <a:lvl4pPr marL="1371600" marR="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strike="noStrike" kern="1200" cap="none" spc="0" normalizeH="0" baseline="0" noProof="0">
                <a:solidFill>
                  <a:schemeClr val="tx1"/>
                </a:solidFill>
                <a:effectLst/>
                <a:uLnTx/>
                <a:uFillTx/>
                <a:latin typeface="Hana 윤고딕 765" pitchFamily="34" charset="-127"/>
                <a:ea typeface="Hana 윤고딕 765" pitchFamily="34" charset="-127"/>
                <a:cs typeface="Apple SD 산돌고딕 Neo 옅은체"/>
                <a:sym typeface="Apple SD 산돌고딕 Neo 옅은체"/>
              </a:defRPr>
            </a:lvl4pPr>
            <a:lvl5pPr marL="1828800" marR="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strike="noStrike" kern="1200" cap="none" spc="0" normalizeH="0" baseline="0" noProof="0">
                <a:solidFill>
                  <a:schemeClr val="tx1"/>
                </a:solidFill>
                <a:effectLst/>
                <a:uLnTx/>
                <a:uFillTx/>
                <a:latin typeface="Hana 윤고딕 765" pitchFamily="34" charset="-127"/>
                <a:ea typeface="Hana 윤고딕 765" pitchFamily="34" charset="-127"/>
                <a:cs typeface="Apple SD 산돌고딕 Neo 옅은체"/>
                <a:sym typeface="Apple SD 산돌고딕 Neo 옅은체"/>
              </a:defRPr>
            </a:lvl5pPr>
            <a:lvl6pPr marL="0" marR="0" indent="0" algn="l" defTabSz="914400" rtl="0" eaLnBrk="0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ko-KR" sz="1800" b="0" i="0" u="none" strike="noStrike" kern="1200" cap="none" spc="0" normalizeH="0" baseline="0" noProof="0">
                <a:solidFill>
                  <a:schemeClr val="lt1"/>
                </a:solidFill>
                <a:uLnTx/>
                <a:uFillTx/>
                <a:latin typeface="Apple SD 산돌고딕 Neo 옅은체"/>
                <a:ea typeface="Apple SD 산돌고딕 Neo 옅은체"/>
                <a:cs typeface="Apple SD 산돌고딕 Neo 옅은체"/>
                <a:sym typeface="Wingdings"/>
              </a:defRPr>
            </a:lvl6pPr>
            <a:lvl7pPr marL="0" marR="0" indent="0" algn="l" defTabSz="914400" rtl="0" eaLnBrk="0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ko-KR" sz="1800" b="0" i="0" u="none" strike="noStrike" kern="1200" cap="none" spc="0" normalizeH="0" baseline="0" noProof="0">
                <a:solidFill>
                  <a:schemeClr val="lt1"/>
                </a:solidFill>
                <a:uLnTx/>
                <a:uFillTx/>
                <a:latin typeface="Apple SD 산돌고딕 Neo 옅은체"/>
                <a:ea typeface="Apple SD 산돌고딕 Neo 옅은체"/>
                <a:cs typeface="Apple SD 산돌고딕 Neo 옅은체"/>
                <a:sym typeface="Wingdings"/>
              </a:defRPr>
            </a:lvl7pPr>
            <a:lvl8pPr marL="0" marR="0" indent="0" algn="l" defTabSz="914400" rtl="0" eaLnBrk="0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ko-KR" sz="1800" b="0" i="0" u="none" strike="noStrike" kern="1200" cap="none" spc="0" normalizeH="0" baseline="0" noProof="0">
                <a:solidFill>
                  <a:schemeClr val="lt1"/>
                </a:solidFill>
                <a:uLnTx/>
                <a:uFillTx/>
                <a:latin typeface="Apple SD 산돌고딕 Neo 옅은체"/>
                <a:ea typeface="Apple SD 산돌고딕 Neo 옅은체"/>
                <a:cs typeface="Apple SD 산돌고딕 Neo 옅은체"/>
                <a:sym typeface="Wingdings"/>
              </a:defRPr>
            </a:lvl8pPr>
            <a:lvl9pPr marL="0" marR="0" indent="0" algn="l" defTabSz="914400" rtl="0" eaLnBrk="0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ko-KR" sz="1800" b="0" i="0" u="none" strike="noStrike" kern="1200" cap="none" spc="0" normalizeH="0" baseline="0" noProof="0">
                <a:solidFill>
                  <a:schemeClr val="lt1"/>
                </a:solidFill>
                <a:uLnTx/>
                <a:uFillTx/>
                <a:latin typeface="Apple SD 산돌고딕 Neo 옅은체"/>
                <a:ea typeface="Apple SD 산돌고딕 Neo 옅은체"/>
                <a:cs typeface="Apple SD 산돌고딕 Neo 옅은체"/>
                <a:sym typeface="Wingdings"/>
              </a:defRPr>
            </a:lvl9pPr>
          </a:lstStyle>
          <a:p>
            <a:pPr algn="ctr">
              <a:defRPr/>
            </a:pPr>
            <a:r>
              <a:rPr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◈ 영하나 바로가기 </a:t>
            </a:r>
            <a:r>
              <a:rPr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URL &amp; QR</a:t>
            </a:r>
            <a:r>
              <a:rPr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r>
              <a:rPr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243" name="직사각형 21"/>
          <p:cNvSpPr>
            <a:spLocks noChangeArrowheads="1"/>
          </p:cNvSpPr>
          <p:nvPr/>
        </p:nvSpPr>
        <p:spPr bwMode="auto">
          <a:xfrm>
            <a:off x="5153025" y="5370513"/>
            <a:ext cx="33051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3. 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포털 사이트</a:t>
            </a:r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(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구글</a:t>
            </a:r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,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네이버 등</a:t>
            </a:r>
            <a:r>
              <a:rPr kumimoji="1" lang="en-US" altLang="ko-KR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)</a:t>
            </a:r>
            <a:r>
              <a:rPr kumimoji="1" lang="ko-KR" altLang="en-US" sz="12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</a:rPr>
              <a:t> 영하나 </a:t>
            </a:r>
            <a:r>
              <a:rPr kumimoji="1" lang="ko-KR" altLang="en-US" sz="1200" b="1">
                <a:solidFill>
                  <a:srgbClr val="0000FF"/>
                </a:solidFill>
                <a:latin typeface="하나 B" panose="02020603020101020101" pitchFamily="18" charset="-127"/>
                <a:ea typeface="하나 B" panose="02020603020101020101" pitchFamily="18" charset="-127"/>
                <a:cs typeface="Arial" pitchFamily="34" charset="0"/>
                <a:sym typeface="Apple SD 산돌고딕 Neo 옅은체"/>
              </a:rPr>
              <a:t>검색</a:t>
            </a:r>
            <a:r>
              <a:rPr kumimoji="1" lang="en-US" altLang="ko-KR" sz="1200" b="1">
                <a:solidFill>
                  <a:srgbClr val="0000FF"/>
                </a:solidFill>
                <a:latin typeface="하나 B" panose="02020603020101020101" pitchFamily="18" charset="-127"/>
                <a:ea typeface="하나 B" panose="02020603020101020101" pitchFamily="18" charset="-127"/>
                <a:cs typeface="Arial" pitchFamily="34" charset="0"/>
                <a:sym typeface="Apple SD 산돌고딕 Neo 옅은체"/>
              </a:rPr>
              <a:t> </a:t>
            </a:r>
            <a:endParaRPr kumimoji="1" lang="ko-KR" altLang="en-US" sz="1200" b="1">
              <a:solidFill>
                <a:srgbClr val="0000FF"/>
              </a:solidFill>
              <a:latin typeface="하나 B" panose="02020603020101020101" pitchFamily="18" charset="-127"/>
              <a:ea typeface="하나 B" panose="0202060302010102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9219" name="object 3"/>
          <p:cNvSpPr/>
          <p:nvPr/>
        </p:nvSpPr>
        <p:spPr bwMode="auto">
          <a:xfrm>
            <a:off x="31750" y="1114425"/>
            <a:ext cx="9112250" cy="44450"/>
          </a:xfrm>
          <a:custGeom>
            <a:avLst/>
            <a:gdLst>
              <a:gd name="T0" fmla="*/ 0 w 9106535"/>
              <a:gd name="T1" fmla="*/ 0 h 5715"/>
              <a:gd name="T2" fmla="*/ 9140624 w 9106535"/>
              <a:gd name="T3" fmla="*/ 1208927759 h 571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106535" h="5715">
                <a:moveTo>
                  <a:pt x="0" y="0"/>
                </a:moveTo>
                <a:lnTo>
                  <a:pt x="9106281" y="5461"/>
                </a:lnTo>
              </a:path>
            </a:pathLst>
          </a:custGeom>
          <a:noFill/>
          <a:ln w="28956">
            <a:solidFill>
              <a:srgbClr val="36B1B8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9220" name="object 4"/>
          <p:cNvSpPr txBox="1">
            <a:spLocks noChangeArrowheads="1"/>
          </p:cNvSpPr>
          <p:nvPr/>
        </p:nvSpPr>
        <p:spPr bwMode="auto">
          <a:xfrm>
            <a:off x="269230" y="548680"/>
            <a:ext cx="5022850" cy="44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defPPr>
              <a:defRPr lang="en-US"/>
            </a:defPPr>
            <a:lvl1pPr marL="127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914400" rtl="0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352425" algn="l"/>
              </a:tabLs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marL="0" defTabSz="584200" eaLnBrk="1" fontAlgn="auto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학생증 발급 프로세스 안내</a:t>
            </a:r>
          </a:p>
        </p:txBody>
      </p:sp>
      <p:sp>
        <p:nvSpPr>
          <p:cNvPr id="9221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376D3414-F7AA-4852-BBD1-172DF0E440C6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3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9222" name="그림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04614" y="3623344"/>
            <a:ext cx="1502164" cy="166516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직사각형 1"/>
          <p:cNvSpPr>
            <a:spLocks noChangeArrowheads="1"/>
          </p:cNvSpPr>
          <p:nvPr/>
        </p:nvSpPr>
        <p:spPr bwMode="auto">
          <a:xfrm>
            <a:off x="0" y="0"/>
            <a:ext cx="9144000" cy="3438525"/>
          </a:xfrm>
          <a:prstGeom prst="rect">
            <a:avLst/>
          </a:prstGeom>
          <a:solidFill>
            <a:srgbClr val="009072"/>
          </a:solidFill>
          <a:ln>
            <a:noFill/>
          </a:ln>
          <a:extLst/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10243" name="직사각형 2"/>
          <p:cNvSpPr/>
          <p:nvPr/>
        </p:nvSpPr>
        <p:spPr>
          <a:xfrm>
            <a:off x="1149350" y="1790700"/>
            <a:ext cx="6843713" cy="147637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defTabSz="685800" eaLnBrk="1" hangingPunct="1">
              <a:lnSpc>
                <a:spcPct val="150000"/>
              </a:lnSpc>
              <a:defRPr/>
            </a:pPr>
            <a:r>
              <a:rPr kumimoji="0" sz="3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하나 L" pitchFamily="18" charset="-127"/>
                <a:ea typeface="하나 L" panose="02020603020101020101" pitchFamily="18" charset="-127"/>
              </a:rPr>
              <a:t>대학생 학생증카드 비대면 발급 프로세스</a:t>
            </a:r>
            <a:endParaRPr kumimoji="0" lang="en-US" altLang="ko-KR" sz="3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하나 L" pitchFamily="18" charset="-127"/>
              <a:ea typeface="하나 L" panose="02020603020101020101" pitchFamily="18" charset="-127"/>
            </a:endParaRPr>
          </a:p>
          <a:p>
            <a:pPr algn="ctr" defTabSz="685800" eaLnBrk="1" hangingPunct="1">
              <a:lnSpc>
                <a:spcPct val="150000"/>
              </a:lnSpc>
              <a:defRPr/>
            </a:pPr>
            <a:r>
              <a:rPr kumimoji="0" lang="en-US" altLang="ko-KR" sz="3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하나 L" pitchFamily="18" charset="-127"/>
                <a:ea typeface="하나 L" panose="02020603020101020101" pitchFamily="18" charset="-127"/>
              </a:rPr>
              <a:t>(</a:t>
            </a:r>
            <a:r>
              <a:rPr kumimoji="0" sz="3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하나 L" pitchFamily="18" charset="-127"/>
                <a:ea typeface="하나 L" panose="02020603020101020101" pitchFamily="18" charset="-127"/>
              </a:rPr>
              <a:t>신규손님</a:t>
            </a:r>
            <a:r>
              <a:rPr kumimoji="0" lang="en-US" altLang="ko-KR" sz="3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하나 L" pitchFamily="18" charset="-127"/>
                <a:ea typeface="하나 L" panose="02020603020101020101" pitchFamily="18" charset="-127"/>
              </a:rPr>
              <a:t>)</a:t>
            </a:r>
            <a:endParaRPr kumimoji="0" lang="en-US" altLang="ko-KR" sz="3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하나 L" pitchFamily="18" charset="-127"/>
              <a:ea typeface="하나 L" panose="02020603020101020101" pitchFamily="18" charset="-127"/>
            </a:endParaRPr>
          </a:p>
        </p:txBody>
      </p:sp>
      <p:sp>
        <p:nvSpPr>
          <p:cNvPr id="11268" name="슬라이드 번호 개체 틀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D4909273-3F95-4434-BCA4-5304C31AC9D7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4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11269" name="그림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54"/>
          <p:cNvSpPr>
            <a:spLocks noChangeArrowheads="1"/>
          </p:cNvSpPr>
          <p:nvPr/>
        </p:nvSpPr>
        <p:spPr bwMode="gray">
          <a:xfrm>
            <a:off x="654050" y="1827213"/>
            <a:ext cx="62738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lnSpc>
                <a:spcPct val="114000"/>
              </a:lnSpc>
              <a:spcBef>
                <a:spcPct val="20000"/>
              </a:spcBef>
              <a:spcAft>
                <a:spcPct val="20000"/>
              </a:spcAft>
              <a:buSzTx/>
            </a:pPr>
            <a:r>
              <a:rPr lang="ko-KR" altLang="en-US" sz="1300" b="1">
                <a:solidFill>
                  <a:srgbClr val="FFFFFF"/>
                </a:solidFill>
                <a:latin typeface="돋움" panose="020B0600000101010101" pitchFamily="50" charset="-127"/>
                <a:ea typeface="돋움" panose="020B0600000101010101" pitchFamily="50" charset="-127"/>
                <a:sym typeface="Apple SD 산돌고딕 Neo 옅은체"/>
              </a:rPr>
              <a:t>관련 화면</a:t>
            </a:r>
            <a:endParaRPr lang="en-US" altLang="ko-KR" sz="1300" b="1">
              <a:solidFill>
                <a:srgbClr val="FFFFFF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 l="8475" t="15720" r="8324" b="13998"/>
          <a:stretch>
            <a:fillRect/>
          </a:stretch>
        </p:blipFill>
        <p:spPr bwMode="auto">
          <a:xfrm>
            <a:off x="4799013" y="1758950"/>
            <a:ext cx="1911350" cy="30210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직사각형 24"/>
          <p:cNvSpPr>
            <a:spLocks noChangeArrowheads="1"/>
          </p:cNvSpPr>
          <p:nvPr/>
        </p:nvSpPr>
        <p:spPr bwMode="auto">
          <a:xfrm>
            <a:off x="4829175" y="4141788"/>
            <a:ext cx="1852613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pic>
        <p:nvPicPr>
          <p:cNvPr id="12293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" t="16602" r="7230" b="10786"/>
          <a:stretch>
            <a:fillRect/>
          </a:stretch>
        </p:blipFill>
        <p:spPr bwMode="auto">
          <a:xfrm>
            <a:off x="2794000" y="1758950"/>
            <a:ext cx="1912938" cy="30210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직사각형 27"/>
          <p:cNvSpPr>
            <a:spLocks noChangeArrowheads="1"/>
          </p:cNvSpPr>
          <p:nvPr/>
        </p:nvSpPr>
        <p:spPr bwMode="auto">
          <a:xfrm>
            <a:off x="2825750" y="3065463"/>
            <a:ext cx="1860550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1271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514350" y="1758950"/>
            <a:ext cx="2187575" cy="3021013"/>
          </a:xfrm>
          <a:prstGeom prst="rect">
            <a:avLst/>
          </a:prstGeom>
          <a:noFill/>
          <a:ln w="28575">
            <a:solidFill>
              <a:srgbClr val="008C8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marL="136525" indent="-1365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  <a:buFont typeface="Wingdings" pitchFamily="2" charset="2"/>
              <a:buChar char="ü"/>
            </a:pPr>
            <a:endParaRPr kumimoji="1" lang="en-US" altLang="ko-KR" sz="50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297" name="직사각형 20"/>
          <p:cNvSpPr>
            <a:spLocks noChangeArrowheads="1"/>
          </p:cNvSpPr>
          <p:nvPr/>
        </p:nvSpPr>
        <p:spPr bwMode="auto">
          <a:xfrm>
            <a:off x="484188" y="2043113"/>
            <a:ext cx="23098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000" b="1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  <a:hlinkClick r:id="rId5"/>
              </a:rPr>
              <a:t>https://</a:t>
            </a:r>
            <a:r>
              <a:rPr kumimoji="1" lang="en-US" altLang="ko-KR" sz="1000" b="1" smtClean="0">
                <a:latin typeface="하나 청명 L" panose="02030504000101010101" pitchFamily="18" charset="-127"/>
                <a:ea typeface="하나 청명 L" panose="02030504000101010101" pitchFamily="18" charset="-127"/>
                <a:cs typeface="Arial" pitchFamily="34" charset="0"/>
                <a:sym typeface="Apple SD 산돌고딕 Neo 옅은체"/>
                <a:hlinkClick r:id="rId5"/>
              </a:rPr>
              <a:t>bit.ly/younghana</a:t>
            </a:r>
            <a:endParaRPr kumimoji="1" lang="en-US" altLang="ko-KR" sz="1000" b="1" smtClean="0">
              <a:latin typeface="하나 청명 L" panose="02030504000101010101" pitchFamily="18" charset="-127"/>
              <a:ea typeface="하나 청명 L" panose="02030504000101010101" pitchFamily="18" charset="-127"/>
              <a:cs typeface="Arial" pitchFamily="34" charset="0"/>
              <a:sym typeface="Apple SD 산돌고딕 Neo 옅은체"/>
            </a:endParaRPr>
          </a:p>
          <a:p>
            <a:endParaRPr kumimoji="1" lang="en-US" altLang="ko-KR" sz="1000" b="1">
              <a:latin typeface="하나 청명 L" panose="02030504000101010101" pitchFamily="18" charset="-127"/>
              <a:ea typeface="하나 청명 L" panose="02030504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298" name="직사각형 21"/>
          <p:cNvSpPr>
            <a:spLocks noChangeArrowheads="1"/>
          </p:cNvSpPr>
          <p:nvPr/>
        </p:nvSpPr>
        <p:spPr bwMode="auto">
          <a:xfrm>
            <a:off x="503238" y="1827213"/>
            <a:ext cx="226218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1. </a:t>
            </a:r>
            <a:r>
              <a:rPr kumimoji="1" lang="ko-KR" altLang="en-US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하나원큐 </a:t>
            </a:r>
            <a:r>
              <a:rPr kumimoji="1" lang="en-US" altLang="ko-KR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App.</a:t>
            </a:r>
            <a:r>
              <a:rPr kumimoji="1" lang="ko-KR" altLang="en-US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 영하나 바로가기 </a:t>
            </a:r>
            <a:r>
              <a:rPr kumimoji="1" lang="en-US" altLang="ko-KR" sz="90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URL </a:t>
            </a:r>
            <a:endParaRPr kumimoji="1" lang="ko-KR" altLang="en-US" sz="90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300" name="직사각형 22"/>
          <p:cNvSpPr>
            <a:spLocks noChangeArrowheads="1"/>
          </p:cNvSpPr>
          <p:nvPr/>
        </p:nvSpPr>
        <p:spPr bwMode="auto">
          <a:xfrm>
            <a:off x="484188" y="2481263"/>
            <a:ext cx="23098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2. </a:t>
            </a:r>
            <a:r>
              <a:rPr kumimoji="1" lang="ko-KR" altLang="en-US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하나원큐 </a:t>
            </a:r>
            <a:r>
              <a:rPr kumimoji="1" lang="en-US" altLang="ko-KR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App.</a:t>
            </a:r>
            <a:r>
              <a:rPr kumimoji="1" lang="ko-KR" altLang="en-US" sz="9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 영하나 바로가기 </a:t>
            </a:r>
            <a:r>
              <a:rPr kumimoji="1" lang="en-US" altLang="ko-KR" sz="90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QR</a:t>
            </a:r>
            <a:endParaRPr kumimoji="1" lang="ko-KR" altLang="en-US" sz="90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301" name="직사각형 21"/>
          <p:cNvSpPr>
            <a:spLocks noChangeArrowheads="1"/>
          </p:cNvSpPr>
          <p:nvPr/>
        </p:nvSpPr>
        <p:spPr bwMode="auto">
          <a:xfrm>
            <a:off x="484188" y="4316413"/>
            <a:ext cx="2217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en-US" altLang="ko-KR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3. </a:t>
            </a:r>
            <a:r>
              <a:rPr kumimoji="1" lang="ko-KR" altLang="en-US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포털 사이트</a:t>
            </a:r>
            <a:r>
              <a:rPr kumimoji="1" lang="en-US" altLang="ko-KR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(</a:t>
            </a:r>
            <a:r>
              <a:rPr kumimoji="1" lang="ko-KR" altLang="en-US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구글</a:t>
            </a:r>
            <a:r>
              <a:rPr kumimoji="1" lang="en-US" altLang="ko-KR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,</a:t>
            </a:r>
            <a:r>
              <a:rPr kumimoji="1" lang="ko-KR" altLang="en-US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네이버 등</a:t>
            </a:r>
            <a:r>
              <a:rPr kumimoji="1" lang="en-US" altLang="ko-KR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)</a:t>
            </a:r>
            <a:r>
              <a:rPr kumimoji="1" lang="ko-KR" altLang="en-US" sz="1000"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             </a:t>
            </a:r>
            <a:endParaRPr kumimoji="1" lang="en-US" altLang="ko-KR" sz="1000">
              <a:latin typeface="HY헤드라인M" panose="02030600000101010101" pitchFamily="18" charset="-127"/>
              <a:ea typeface="HY헤드라인M" panose="02030600000101010101" pitchFamily="18" charset="-127"/>
              <a:cs typeface="Arial" pitchFamily="34" charset="0"/>
              <a:sym typeface="Apple SD 산돌고딕 Neo 옅은체"/>
            </a:endParaRPr>
          </a:p>
          <a:p>
            <a:r>
              <a:rPr kumimoji="1" lang="en-US" altLang="ko-KR" sz="100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    </a:t>
            </a:r>
            <a:r>
              <a:rPr kumimoji="1" lang="ko-KR" altLang="en-US" sz="100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  <a:sym typeface="Apple SD 산돌고딕 Neo 옅은체"/>
              </a:rPr>
              <a:t>영하나 검색</a:t>
            </a:r>
          </a:p>
        </p:txBody>
      </p:sp>
      <p:sp>
        <p:nvSpPr>
          <p:cNvPr id="12302" name="직사각형 40"/>
          <p:cNvSpPr>
            <a:spLocks noChangeArrowheads="1"/>
          </p:cNvSpPr>
          <p:nvPr/>
        </p:nvSpPr>
        <p:spPr bwMode="auto">
          <a:xfrm>
            <a:off x="428625" y="4933950"/>
            <a:ext cx="23272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영하나 바로가기 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URL &amp; QR]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303" name="직사각형 41"/>
          <p:cNvSpPr>
            <a:spLocks noChangeArrowheads="1"/>
          </p:cNvSpPr>
          <p:nvPr/>
        </p:nvSpPr>
        <p:spPr bwMode="auto">
          <a:xfrm>
            <a:off x="2587625" y="4937125"/>
            <a:ext cx="23272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하나원큐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APP 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다운로드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2304" name="직사각형 42"/>
          <p:cNvSpPr>
            <a:spLocks noChangeArrowheads="1"/>
          </p:cNvSpPr>
          <p:nvPr/>
        </p:nvSpPr>
        <p:spPr bwMode="auto">
          <a:xfrm>
            <a:off x="4591050" y="4930775"/>
            <a:ext cx="23272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하나원큐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APP 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시작하기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1230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3388" y="1758950"/>
            <a:ext cx="1787525" cy="3021013"/>
          </a:xfrm>
          <a:prstGeom prst="rect">
            <a:avLst/>
          </a:prstGeom>
          <a:noFill/>
          <a:ln w="635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6" name="TextBox 65"/>
          <p:cNvSpPr>
            <a:spLocks noChangeArrowheads="1"/>
          </p:cNvSpPr>
          <p:nvPr/>
        </p:nvSpPr>
        <p:spPr bwMode="auto">
          <a:xfrm>
            <a:off x="6956425" y="4918075"/>
            <a:ext cx="14366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하나원큐 가입</a:t>
            </a:r>
            <a:r>
              <a:rPr kumimoji="1" lang="en-US" altLang="ko-KR" sz="12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</a:p>
        </p:txBody>
      </p:sp>
      <p:sp>
        <p:nvSpPr>
          <p:cNvPr id="12308" name="직사각형 22"/>
          <p:cNvSpPr>
            <a:spLocks noChangeArrowheads="1"/>
          </p:cNvSpPr>
          <p:nvPr/>
        </p:nvSpPr>
        <p:spPr bwMode="auto">
          <a:xfrm>
            <a:off x="6797675" y="4319588"/>
            <a:ext cx="1754188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2309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24579E48-0161-4FF5-9584-61BDDF135475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5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12310" name="그림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132" y="2723387"/>
            <a:ext cx="1407701" cy="156045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54"/>
          <p:cNvSpPr>
            <a:spLocks noChangeArrowheads="1"/>
          </p:cNvSpPr>
          <p:nvPr/>
        </p:nvSpPr>
        <p:spPr bwMode="gray">
          <a:xfrm>
            <a:off x="6302375" y="1930400"/>
            <a:ext cx="2649538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lnSpc>
                <a:spcPct val="114000"/>
              </a:lnSpc>
              <a:spcBef>
                <a:spcPct val="20000"/>
              </a:spcBef>
              <a:spcAft>
                <a:spcPct val="20000"/>
              </a:spcAft>
              <a:buSzTx/>
            </a:pPr>
            <a:r>
              <a:rPr lang="ko-KR" altLang="en-US" sz="1200" b="1">
                <a:solidFill>
                  <a:srgbClr val="FFFFFF"/>
                </a:solidFill>
                <a:latin typeface="돋움" panose="020B0600000101010101" pitchFamily="50" charset="-127"/>
                <a:ea typeface="돋움" panose="020B0600000101010101" pitchFamily="50" charset="-127"/>
                <a:sym typeface="Apple SD 산돌고딕 Neo 옅은체"/>
              </a:rPr>
              <a:t>설명</a:t>
            </a:r>
            <a:endParaRPr lang="en-US" altLang="ko-KR" sz="1200" b="1">
              <a:solidFill>
                <a:srgbClr val="FFFFFF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grpSp>
        <p:nvGrpSpPr>
          <p:cNvPr id="14339" name="그룹 3"/>
          <p:cNvGrpSpPr/>
          <p:nvPr/>
        </p:nvGrpSpPr>
        <p:grpSpPr>
          <a:xfrm>
            <a:off x="207963" y="1781175"/>
            <a:ext cx="5416550" cy="3135313"/>
            <a:chOff x="207658" y="1557518"/>
            <a:chExt cx="4283026" cy="2217980"/>
          </a:xfrm>
        </p:grpSpPr>
        <p:pic>
          <p:nvPicPr>
            <p:cNvPr id="14357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07658" y="1559109"/>
              <a:ext cx="1357546" cy="2165473"/>
            </a:xfrm>
            <a:prstGeom prst="rect">
              <a:avLst/>
            </a:prstGeom>
            <a:noFill/>
            <a:ln w="635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8" name="Picture 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133138" y="1560702"/>
              <a:ext cx="1357546" cy="2165472"/>
            </a:xfrm>
            <a:prstGeom prst="rect">
              <a:avLst/>
            </a:prstGeom>
            <a:noFill/>
            <a:ln w="635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9" name="Picture 1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69630" y="1557518"/>
              <a:ext cx="1359082" cy="2168655"/>
            </a:xfrm>
            <a:prstGeom prst="rect">
              <a:avLst/>
            </a:prstGeom>
            <a:noFill/>
            <a:ln w="635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60" name="직사각형 38"/>
            <p:cNvSpPr>
              <a:spLocks noChangeArrowheads="1"/>
            </p:cNvSpPr>
            <p:nvPr/>
          </p:nvSpPr>
          <p:spPr bwMode="auto">
            <a:xfrm>
              <a:off x="1609809" y="3413883"/>
              <a:ext cx="1452363" cy="361615"/>
            </a:xfrm>
            <a:prstGeom prst="rect">
              <a:avLst/>
            </a:prstGeom>
            <a:solidFill>
              <a:srgbClr val="FFFF00">
                <a:alpha val="0"/>
              </a:srgbClr>
            </a:solidFill>
            <a:ln w="254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endParaRPr kumimoji="1" lang="ko-KR" altLang="en-US" sz="11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  <a:sym typeface="Apple SD 산돌고딕 Neo 옅은체"/>
              </a:endParaRPr>
            </a:p>
          </p:txBody>
        </p:sp>
        <p:sp>
          <p:nvSpPr>
            <p:cNvPr id="5" name="TextBox 1"/>
            <p:cNvSpPr txBox="1"/>
            <p:nvPr/>
          </p:nvSpPr>
          <p:spPr>
            <a:xfrm>
              <a:off x="1542024" y="3366716"/>
              <a:ext cx="1590444" cy="26615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marL="0" indent="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Arial" pitchFamily="34" charset="0"/>
                  <a:sym typeface="Apple SD 산돌고딕 Neo 옅은체"/>
                </a:defRPr>
              </a:lvl1pPr>
              <a:lvl2pPr marL="457200" indent="-296862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Arial" pitchFamily="34" charset="0"/>
                  <a:sym typeface="Apple SD 산돌고딕 Neo 옅은체"/>
                </a:defRPr>
              </a:lvl2pPr>
              <a:lvl3pPr marL="914400" indent="-593725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Arial" pitchFamily="34" charset="0"/>
                  <a:sym typeface="Apple SD 산돌고딕 Neo 옅은체"/>
                </a:defRPr>
              </a:lvl3pPr>
              <a:lvl4pPr marL="1371600" indent="-890588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Arial" pitchFamily="34" charset="0"/>
                  <a:sym typeface="Apple SD 산돌고딕 Neo 옅은체"/>
                </a:defRPr>
              </a:lvl4pPr>
              <a:lvl5pPr marL="1828800" indent="-118745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Arial" pitchFamily="34" charset="0"/>
                  <a:sym typeface="Apple SD 산돌고딕 Neo 옅은체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>
                <a:defRPr/>
              </a:pPr>
              <a:r>
                <a:rPr sz="1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★   ★</a:t>
              </a:r>
              <a:endParaRPr sz="1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12292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341" name="직사각형 23"/>
          <p:cNvSpPr>
            <a:spLocks noChangeArrowheads="1"/>
          </p:cNvSpPr>
          <p:nvPr/>
        </p:nvSpPr>
        <p:spPr bwMode="auto">
          <a:xfrm>
            <a:off x="0" y="4983163"/>
            <a:ext cx="1981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휴대폰 본인확인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4342" name="직사각형 24"/>
          <p:cNvSpPr>
            <a:spLocks noChangeArrowheads="1"/>
          </p:cNvSpPr>
          <p:nvPr/>
        </p:nvSpPr>
        <p:spPr bwMode="auto">
          <a:xfrm>
            <a:off x="1736725" y="4983163"/>
            <a:ext cx="23272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비대면 계좌개설</a:t>
            </a:r>
            <a:r>
              <a:rPr kumimoji="1" lang="en-US" altLang="ko-KR" sz="12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</a:p>
          <a:p>
            <a:pPr algn="ctr"/>
            <a:endParaRPr kumimoji="1" lang="en-US" altLang="ko-KR" sz="1200" b="1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‘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네</a:t>
            </a:r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’ 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가 아닌</a:t>
            </a:r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, 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가장 아래의</a:t>
            </a:r>
            <a:endParaRPr kumimoji="1" lang="en-US" altLang="ko-KR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en-US" altLang="ko-KR" sz="12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“ </a:t>
            </a:r>
            <a:r>
              <a:rPr kumimoji="1" lang="ko-KR" altLang="en-US" sz="12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잠깐</a:t>
            </a:r>
            <a:r>
              <a:rPr kumimoji="1" lang="en-US" altLang="ko-KR" sz="12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! “ </a:t>
            </a:r>
            <a:r>
              <a:rPr kumimoji="1" lang="ko-KR" altLang="en-US" sz="12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선택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하기</a:t>
            </a:r>
            <a:endParaRPr kumimoji="1" lang="en-US" altLang="ko-KR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4343" name="직사각형 25"/>
          <p:cNvSpPr>
            <a:spLocks noChangeArrowheads="1"/>
          </p:cNvSpPr>
          <p:nvPr/>
        </p:nvSpPr>
        <p:spPr bwMode="auto">
          <a:xfrm>
            <a:off x="3602038" y="4983163"/>
            <a:ext cx="23272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신청인 정보확인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14344" name="그림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56275" y="1781175"/>
            <a:ext cx="1725613" cy="306228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6350" y="1785938"/>
            <a:ext cx="1433513" cy="2989262"/>
          </a:xfrm>
          <a:prstGeom prst="rect">
            <a:avLst/>
          </a:prstGeom>
          <a:noFill/>
          <a:ln w="3175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6" name="직사각형 29"/>
          <p:cNvSpPr>
            <a:spLocks noChangeArrowheads="1"/>
          </p:cNvSpPr>
          <p:nvPr/>
        </p:nvSpPr>
        <p:spPr bwMode="auto">
          <a:xfrm>
            <a:off x="5454650" y="4962525"/>
            <a:ext cx="23272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비대면 계좌 개설하기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grpSp>
        <p:nvGrpSpPr>
          <p:cNvPr id="14347" name="그룹 2"/>
          <p:cNvGrpSpPr/>
          <p:nvPr/>
        </p:nvGrpSpPr>
        <p:grpSpPr>
          <a:xfrm>
            <a:off x="6303963" y="3427413"/>
            <a:ext cx="1477962" cy="454025"/>
            <a:chOff x="6424613" y="3184525"/>
            <a:chExt cx="1479407" cy="454413"/>
          </a:xfrm>
        </p:grpSpPr>
        <p:sp>
          <p:nvSpPr>
            <p:cNvPr id="14355" name="직사각형 27"/>
            <p:cNvSpPr>
              <a:spLocks noChangeArrowheads="1"/>
            </p:cNvSpPr>
            <p:nvPr/>
          </p:nvSpPr>
          <p:spPr bwMode="auto">
            <a:xfrm>
              <a:off x="6424613" y="3184525"/>
              <a:ext cx="1056719" cy="373381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 sz="600">
                <a:solidFill>
                  <a:srgbClr val="FFFFFF"/>
                </a:solidFill>
                <a:sym typeface="Apple SD 산돌고딕 Neo 옅은체"/>
              </a:endParaRPr>
            </a:p>
          </p:txBody>
        </p:sp>
        <p:sp>
          <p:nvSpPr>
            <p:cNvPr id="14356" name="직선 화살표 연결선 5"/>
            <p:cNvSpPr>
              <a:spLocks noChangeShapeType="1"/>
            </p:cNvSpPr>
            <p:nvPr/>
          </p:nvSpPr>
          <p:spPr bwMode="auto">
            <a:xfrm>
              <a:off x="7481332" y="3367243"/>
              <a:ext cx="422688" cy="271695"/>
            </a:xfrm>
            <a:prstGeom prst="line">
              <a:avLst/>
            </a:prstGeom>
            <a:noFill/>
            <a:ln w="25400" algn="ctr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endParaRPr lang="ko-KR" altLang="en-US"/>
            </a:p>
          </p:txBody>
        </p:sp>
      </p:grpSp>
      <p:sp>
        <p:nvSpPr>
          <p:cNvPr id="12307" name="오른쪽 화살표 32"/>
          <p:cNvSpPr>
            <a:spLocks noChangeArrowheads="1"/>
          </p:cNvSpPr>
          <p:nvPr/>
        </p:nvSpPr>
        <p:spPr bwMode="auto">
          <a:xfrm>
            <a:off x="2057400" y="1198563"/>
            <a:ext cx="6883400" cy="520700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6E5F11"/>
          </a:solidFill>
          <a:ln>
            <a:noFill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>
              <a:buSzTx/>
              <a:defRPr/>
            </a:pPr>
            <a:r>
              <a:rPr lang="ko-KR" altLang="en-US" sz="1000" b="1" smtClean="0">
                <a:solidFill>
                  <a:srgbClr val="FFFFFF"/>
                </a:solidFill>
                <a:latin typeface="하나 L" pitchFamily="18" charset="-127"/>
                <a:ea typeface="하나 L" panose="02020603020101020101" pitchFamily="18" charset="-127"/>
                <a:sym typeface="Apple SD 산돌고딕 Neo 옅은체"/>
              </a:rPr>
              <a:t>    </a:t>
            </a:r>
            <a:r>
              <a:rPr lang="ko-KR" altLang="en-US" sz="1200" b="1" smtClean="0">
                <a:solidFill>
                  <a:srgbClr val="FFFFFF"/>
                </a:solidFill>
                <a:latin typeface="하나 L" pitchFamily="18" charset="-127"/>
                <a:ea typeface="하나 L" panose="02020603020101020101" pitchFamily="18" charset="-127"/>
                <a:sym typeface="Apple SD 산돌고딕 Neo 옅은체"/>
              </a:rPr>
              <a:t>비대면 계좌개설 하기</a:t>
            </a:r>
            <a:endParaRPr lang="ko-KR" altLang="en-US" sz="900" b="1" smtClean="0">
              <a:solidFill>
                <a:srgbClr val="FFFF00"/>
              </a:solidFill>
              <a:latin typeface="하나 L" pitchFamily="18" charset="-127"/>
              <a:ea typeface="하나 L" panose="02020603020101020101" pitchFamily="18" charset="-127"/>
              <a:sym typeface="Apple SD 산돌고딕 Neo 옅은체"/>
            </a:endParaRPr>
          </a:p>
        </p:txBody>
      </p:sp>
      <p:sp>
        <p:nvSpPr>
          <p:cNvPr id="14350" name="직사각형 7"/>
          <p:cNvSpPr>
            <a:spLocks noChangeArrowheads="1"/>
          </p:cNvSpPr>
          <p:nvPr/>
        </p:nvSpPr>
        <p:spPr bwMode="auto">
          <a:xfrm>
            <a:off x="755650" y="3502025"/>
            <a:ext cx="700088" cy="149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14351" name="직사각형 26"/>
          <p:cNvSpPr>
            <a:spLocks noChangeArrowheads="1"/>
          </p:cNvSpPr>
          <p:nvPr/>
        </p:nvSpPr>
        <p:spPr bwMode="auto">
          <a:xfrm>
            <a:off x="4064000" y="2924175"/>
            <a:ext cx="700088" cy="107950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14352" name="직사각형 28"/>
          <p:cNvSpPr>
            <a:spLocks noChangeArrowheads="1"/>
          </p:cNvSpPr>
          <p:nvPr/>
        </p:nvSpPr>
        <p:spPr bwMode="auto">
          <a:xfrm>
            <a:off x="4038600" y="3211513"/>
            <a:ext cx="827088" cy="1079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14353" name="슬라이드 번호 개체 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B928FB6E-F25B-4D64-85D6-30A70A59A06E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6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14354" name="그림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그룹 2"/>
          <p:cNvGrpSpPr/>
          <p:nvPr/>
        </p:nvGrpSpPr>
        <p:grpSpPr>
          <a:xfrm>
            <a:off x="455613" y="1558925"/>
            <a:ext cx="1981200" cy="3952875"/>
            <a:chOff x="306354" y="1911351"/>
            <a:chExt cx="1981200" cy="3952871"/>
          </a:xfrm>
        </p:grpSpPr>
        <p:pic>
          <p:nvPicPr>
            <p:cNvPr id="16397" name="Picture 4" descr="C:\Users\SAMSUNG\Desktop\강의녹화\KakaoTalk_20220213_021726093_0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3700" y="1911351"/>
              <a:ext cx="1852613" cy="3600453"/>
            </a:xfrm>
            <a:prstGeom prst="rect">
              <a:avLst/>
            </a:prstGeom>
            <a:noFill/>
            <a:ln w="9525" algn="ctr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98" name="직사각형 23"/>
            <p:cNvSpPr>
              <a:spLocks noChangeArrowheads="1"/>
            </p:cNvSpPr>
            <p:nvPr/>
          </p:nvSpPr>
          <p:spPr bwMode="auto">
            <a:xfrm>
              <a:off x="306354" y="5587997"/>
              <a:ext cx="1981200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r>
                <a:rPr kumimoji="1" lang="en-US" altLang="ko-KR" sz="1200" b="1"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  <a:sym typeface="Apple SD 산돌고딕 Neo 옅은체"/>
                </a:rPr>
                <a:t>[</a:t>
              </a:r>
              <a:r>
                <a:rPr kumimoji="1" lang="ko-KR" altLang="en-US" sz="1200" b="1"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  <a:sym typeface="Apple SD 산돌고딕 Neo 옅은체"/>
                </a:rPr>
                <a:t>약관 동의 후 용도 선택</a:t>
              </a:r>
              <a:r>
                <a:rPr kumimoji="1" lang="en-US" altLang="ko-KR" sz="1200" b="1"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  <a:sym typeface="Apple SD 산돌고딕 Neo 옅은체"/>
                </a:rPr>
                <a:t>]</a:t>
              </a:r>
              <a:endParaRPr kumimoji="1" lang="ko-KR" altLang="en-US" sz="12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endParaRPr>
            </a:p>
          </p:txBody>
        </p:sp>
      </p:grpSp>
      <p:sp>
        <p:nvSpPr>
          <p:cNvPr id="13315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6388" name="Picture 2" descr="C:\Users\SAMSUNG\Desktop\강의녹화\KakaoTalk_20220213_021726093_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8363" y="1558925"/>
            <a:ext cx="1831975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3" descr="C:\Users\SAMSUNG\Desktop\강의녹화\KakaoTalk_20220213_021726093_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00838" y="1558925"/>
            <a:ext cx="1830387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4" descr="C:\Users\SAMSUNG\Desktop\강의녹화\KakaoTalk_20220213_021726093_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538" y="1558925"/>
            <a:ext cx="1838325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직사각형 15"/>
          <p:cNvSpPr>
            <a:spLocks noChangeArrowheads="1"/>
          </p:cNvSpPr>
          <p:nvPr/>
        </p:nvSpPr>
        <p:spPr bwMode="auto">
          <a:xfrm>
            <a:off x="592138" y="3756025"/>
            <a:ext cx="1754187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6392" name="직사각형 16"/>
          <p:cNvSpPr>
            <a:spLocks noChangeArrowheads="1"/>
          </p:cNvSpPr>
          <p:nvPr/>
        </p:nvSpPr>
        <p:spPr bwMode="auto">
          <a:xfrm>
            <a:off x="2690813" y="3756025"/>
            <a:ext cx="1755775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6393" name="직사각형 17"/>
          <p:cNvSpPr>
            <a:spLocks noChangeArrowheads="1"/>
          </p:cNvSpPr>
          <p:nvPr/>
        </p:nvSpPr>
        <p:spPr bwMode="auto">
          <a:xfrm>
            <a:off x="4718050" y="3756025"/>
            <a:ext cx="1754188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6394" name="직사각형 18"/>
          <p:cNvSpPr>
            <a:spLocks noChangeArrowheads="1"/>
          </p:cNvSpPr>
          <p:nvPr/>
        </p:nvSpPr>
        <p:spPr bwMode="auto">
          <a:xfrm>
            <a:off x="6738938" y="3756025"/>
            <a:ext cx="1754187" cy="40640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6395" name="슬라이드 번호 개체 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2BC746E9-EE10-482C-A6DF-D6735E092AF0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7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pic>
        <p:nvPicPr>
          <p:cNvPr id="16396" name="그림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7411" name="Picture 2" descr="C:\Users\SAMSUNG\Desktop\강의녹화\KakaoTalk_20220213_021726093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0250" y="1617663"/>
            <a:ext cx="1862138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3" descr="C:\Users\SAMSUNG\Desktop\강의녹화\KakaoTalk_20220213_021726093_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7638" y="1617663"/>
            <a:ext cx="1822450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4" descr="C:\Users\SAMSUNG\Desktop\강의녹화\KakaoTalk_20220213_021726093_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8388" y="1617663"/>
            <a:ext cx="1838325" cy="360045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직사각형 23"/>
          <p:cNvSpPr>
            <a:spLocks noChangeArrowheads="1"/>
          </p:cNvSpPr>
          <p:nvPr/>
        </p:nvSpPr>
        <p:spPr bwMode="auto">
          <a:xfrm>
            <a:off x="1338263" y="5341938"/>
            <a:ext cx="1981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기본 정보 입력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7415" name="직사각형 23"/>
          <p:cNvSpPr>
            <a:spLocks noChangeArrowheads="1"/>
          </p:cNvSpPr>
          <p:nvPr/>
        </p:nvSpPr>
        <p:spPr bwMode="auto">
          <a:xfrm>
            <a:off x="3536950" y="5341938"/>
            <a:ext cx="1981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비밀번호 설정 및 확인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숫자 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4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자리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7416" name="직사각형 23"/>
          <p:cNvSpPr>
            <a:spLocks noChangeArrowheads="1"/>
          </p:cNvSpPr>
          <p:nvPr/>
        </p:nvSpPr>
        <p:spPr bwMode="auto">
          <a:xfrm>
            <a:off x="5751513" y="5341938"/>
            <a:ext cx="1981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전자금융 선택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7417" name="슬라이드 번호 개체 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2647BFDD-764D-4D7F-B7E5-5E6FF23A768C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8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17418" name="슬라이드 번호 개체 틀 2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7631C7D6-FFC1-49D3-9703-1CD79A4C8A53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8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17419" name="그림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435" name="Picture 2" descr="C:\Users\SAMSUNG\Desktop\강의녹화\KakaoTalk_20220213_021726093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1431" y="1687512"/>
            <a:ext cx="1824038" cy="3563937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2" descr="C:\Users\SAMSUNG\Desktop\강의녹화\KakaoTalk_20220213_024611831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8264" y="1673506"/>
            <a:ext cx="1808163" cy="3563937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7" name="그룹 3"/>
          <p:cNvGrpSpPr/>
          <p:nvPr/>
        </p:nvGrpSpPr>
        <p:grpSpPr>
          <a:xfrm>
            <a:off x="516403" y="1673505"/>
            <a:ext cx="1708150" cy="3563937"/>
            <a:chOff x="344487" y="2084388"/>
            <a:chExt cx="1708247" cy="3563937"/>
          </a:xfrm>
        </p:grpSpPr>
        <p:pic>
          <p:nvPicPr>
            <p:cNvPr id="18445" name="그림 1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4487" y="2084388"/>
              <a:ext cx="1708247" cy="3563937"/>
            </a:xfrm>
            <a:prstGeom prst="rect">
              <a:avLst/>
            </a:prstGeom>
            <a:noFill/>
            <a:ln w="9525" algn="ctr">
              <a:solidFill>
                <a:srgbClr val="7F7F7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446" name="모서리가 둥근 직사각형 2"/>
            <p:cNvGrpSpPr/>
            <p:nvPr/>
          </p:nvGrpSpPr>
          <p:grpSpPr>
            <a:xfrm>
              <a:off x="389892" y="4612640"/>
              <a:ext cx="768140" cy="219456"/>
              <a:chOff x="1463040" y="4206240"/>
              <a:chExt cx="768096" cy="219456"/>
            </a:xfrm>
          </p:grpSpPr>
          <p:pic>
            <p:nvPicPr>
              <p:cNvPr id="18447" name="모서리가 둥근 직사각형 2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63040" y="4206240"/>
                <a:ext cx="768096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448" name="Rectangle 9"/>
              <p:cNvSpPr>
                <a:spLocks noChangeArrowheads="1"/>
              </p:cNvSpPr>
              <p:nvPr/>
            </p:nvSpPr>
            <p:spPr bwMode="auto">
              <a:xfrm>
                <a:off x="1487488" y="4230688"/>
                <a:ext cx="717550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defPPr>
                  <a:defRPr lang="en-US"/>
                </a:defPPr>
                <a:lvl1pPr marL="0" algn="l" defTabSz="5842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1pPr>
                <a:lvl2pPr marL="457200" indent="-295275" algn="l" defTabSz="5842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2pPr>
                <a:lvl3pPr marL="914400" indent="-593725" algn="l" defTabSz="5842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3pPr>
                <a:lvl4pPr marL="1371600" indent="-890588" algn="l" defTabSz="5842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4pPr>
                <a:lvl5pPr marL="1828800" indent="-1187450" algn="l" defTabSz="5842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5pPr>
                <a:lvl6pPr marL="2286000" indent="-1187450" algn="l" defTabSz="584200" rtl="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6pPr>
                <a:lvl7pPr marL="2743200" indent="-1187450" algn="l" defTabSz="584200" rtl="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7pPr>
                <a:lvl8pPr marL="3200400" indent="-1187450" algn="l" defTabSz="584200" rtl="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8pPr>
                <a:lvl9pPr marL="3657600" indent="-1187450" algn="l" defTabSz="584200" rtl="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9pPr>
              </a:lstStyle>
              <a:p>
                <a:pPr algn="ctr"/>
                <a:endParaRPr lang="ko-KR" altLang="en-US" sz="2400">
                  <a:solidFill>
                    <a:srgbClr val="FFFFFF"/>
                  </a:solidFill>
                  <a:cs typeface="Arial" pitchFamily="34" charset="0"/>
                  <a:sym typeface="Apple SD 산돌고딕 Neo 옅은체"/>
                </a:endParaRPr>
              </a:p>
            </p:txBody>
          </p:sp>
        </p:grpSp>
      </p:grpSp>
      <p:sp>
        <p:nvSpPr>
          <p:cNvPr id="18438" name="직사각형 23"/>
          <p:cNvSpPr>
            <a:spLocks noChangeArrowheads="1"/>
          </p:cNvSpPr>
          <p:nvPr/>
        </p:nvSpPr>
        <p:spPr bwMode="auto">
          <a:xfrm>
            <a:off x="395536" y="5341938"/>
            <a:ext cx="1981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휴대폰 본인인증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8439" name="직사각형 23"/>
          <p:cNvSpPr>
            <a:spLocks noChangeArrowheads="1"/>
          </p:cNvSpPr>
          <p:nvPr/>
        </p:nvSpPr>
        <p:spPr bwMode="auto">
          <a:xfrm>
            <a:off x="3059832" y="5341938"/>
            <a:ext cx="27382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거래 </a:t>
            </a:r>
            <a:r>
              <a:rPr kumimoji="1" lang="ko-KR" altLang="en-US" sz="1200" b="1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영업점</a:t>
            </a:r>
            <a:r>
              <a:rPr kumimoji="1" lang="en-US" altLang="ko-KR" sz="1200" b="1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/</a:t>
            </a:r>
            <a:r>
              <a:rPr kumimoji="1" lang="ko-KR" altLang="en-US" sz="1200" b="1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한도해제 코드 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선택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‘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인하대</a:t>
            </a:r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’ 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지점 </a:t>
            </a:r>
            <a:r>
              <a:rPr kumimoji="1" lang="ko-KR" altLang="en-US" sz="12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선택 </a:t>
            </a:r>
            <a:r>
              <a:rPr kumimoji="1" lang="en-US" altLang="ko-KR" sz="12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/ INHA23 </a:t>
            </a:r>
            <a:r>
              <a:rPr kumimoji="1" lang="ko-KR" altLang="en-US" sz="12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입력</a:t>
            </a:r>
            <a:endParaRPr kumimoji="1" lang="en-US" altLang="ko-KR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8440" name="직사각형 23"/>
          <p:cNvSpPr>
            <a:spLocks noChangeArrowheads="1"/>
          </p:cNvSpPr>
          <p:nvPr/>
        </p:nvSpPr>
        <p:spPr bwMode="auto">
          <a:xfrm>
            <a:off x="6804248" y="5341938"/>
            <a:ext cx="1981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신분증 촬영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주민등록증</a:t>
            </a:r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/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운전면허증</a:t>
            </a:r>
            <a:endParaRPr kumimoji="1" lang="en-US" altLang="ko-KR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/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중 </a:t>
            </a:r>
            <a:r>
              <a:rPr kumimoji="1"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1</a:t>
            </a:r>
            <a:r>
              <a:rPr kumimoji="1"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개 촬영</a:t>
            </a:r>
            <a:endParaRPr kumimoji="1" lang="ko-KR" altLang="en-US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8441" name="직사각형 28"/>
          <p:cNvSpPr>
            <a:spLocks noChangeArrowheads="1"/>
          </p:cNvSpPr>
          <p:nvPr/>
        </p:nvSpPr>
        <p:spPr bwMode="auto">
          <a:xfrm>
            <a:off x="2627784" y="3421491"/>
            <a:ext cx="1368152" cy="367549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2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18442" name="슬라이드 번호 개체 틀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2AC81226-EC89-4AE8-80CE-F2C0A4222444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9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18443" name="슬라이드 번호 개체 틀 3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ED0687F1-16CF-4AF1-B986-5CF8663CC16E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9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18444" name="그림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그룹 4"/>
          <p:cNvGrpSpPr/>
          <p:nvPr/>
        </p:nvGrpSpPr>
        <p:grpSpPr>
          <a:xfrm>
            <a:off x="4655262" y="1687512"/>
            <a:ext cx="2023409" cy="3564000"/>
            <a:chOff x="4655262" y="1687512"/>
            <a:chExt cx="2023409" cy="3564000"/>
          </a:xfrm>
        </p:grpSpPr>
        <p:pic>
          <p:nvPicPr>
            <p:cNvPr id="1026" name="Picture 2" descr="C:\Users\SAMSUNG\Downloads\Screenshot_20230106_162528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9" t="31427" r="18401" b="4785"/>
            <a:stretch>
              <a:fillRect/>
            </a:stretch>
          </p:blipFill>
          <p:spPr bwMode="auto">
            <a:xfrm>
              <a:off x="4655262" y="1687512"/>
              <a:ext cx="2004970" cy="3564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" name="직선 연결선 3"/>
            <p:cNvCxnSpPr/>
            <p:nvPr/>
          </p:nvCxnSpPr>
          <p:spPr>
            <a:xfrm>
              <a:off x="5903885" y="4043516"/>
              <a:ext cx="774786" cy="0"/>
            </a:xfrm>
            <a:prstGeom prst="line">
              <a:avLst/>
            </a:prstGeom>
            <a:noFill/>
            <a:ln w="76200" cap="flat">
              <a:solidFill>
                <a:schemeClr val="bg1"/>
              </a:solidFill>
              <a:prstDash val="solid"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그림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8463" y="1779588"/>
            <a:ext cx="1816100" cy="3294062"/>
          </a:xfrm>
          <a:prstGeom prst="rect">
            <a:avLst/>
          </a:prstGeom>
          <a:noFill/>
          <a:ln w="6350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그림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86038" y="1793875"/>
            <a:ext cx="1816100" cy="3279775"/>
          </a:xfrm>
          <a:prstGeom prst="rect">
            <a:avLst/>
          </a:prstGeom>
          <a:noFill/>
          <a:ln w="6350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그림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3613" y="1781175"/>
            <a:ext cx="1814512" cy="3278188"/>
          </a:xfrm>
          <a:prstGeom prst="rect">
            <a:avLst/>
          </a:prstGeom>
          <a:noFill/>
          <a:ln w="6350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그림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61188" y="1776413"/>
            <a:ext cx="1822450" cy="3297237"/>
          </a:xfrm>
          <a:prstGeom prst="rect">
            <a:avLst/>
          </a:prstGeom>
          <a:noFill/>
          <a:ln w="6350" algn="ctr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463" name="직사각형 2"/>
          <p:cNvSpPr>
            <a:spLocks noChangeArrowheads="1"/>
          </p:cNvSpPr>
          <p:nvPr/>
        </p:nvSpPr>
        <p:spPr bwMode="auto">
          <a:xfrm>
            <a:off x="4537075" y="6100763"/>
            <a:ext cx="457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spcBef>
                <a:spcPct val="20000"/>
              </a:spcBef>
              <a:spcAft>
                <a:spcPct val="20000"/>
              </a:spcAft>
            </a:pPr>
            <a:r>
              <a:rPr lang="en-US" altLang="ko-KR" sz="14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※ </a:t>
            </a:r>
            <a:r>
              <a:rPr lang="ko-KR" altLang="en-US" sz="14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비대면 전담상담센터 </a:t>
            </a:r>
            <a:r>
              <a:rPr lang="en-US" altLang="ko-KR" sz="14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: 1599-2111</a:t>
            </a:r>
          </a:p>
        </p:txBody>
      </p:sp>
      <p:sp>
        <p:nvSpPr>
          <p:cNvPr id="19464" name="직사각형 23"/>
          <p:cNvSpPr>
            <a:spLocks noChangeArrowheads="1"/>
          </p:cNvSpPr>
          <p:nvPr/>
        </p:nvSpPr>
        <p:spPr bwMode="auto">
          <a:xfrm>
            <a:off x="315913" y="5203825"/>
            <a:ext cx="1981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추가인증방식 선택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9465" name="직사각형 23"/>
          <p:cNvSpPr>
            <a:spLocks noChangeArrowheads="1"/>
          </p:cNvSpPr>
          <p:nvPr/>
        </p:nvSpPr>
        <p:spPr bwMode="auto">
          <a:xfrm>
            <a:off x="2503488" y="5203825"/>
            <a:ext cx="1981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1) 1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원 인증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9466" name="직사각형 23"/>
          <p:cNvSpPr>
            <a:spLocks noChangeArrowheads="1"/>
          </p:cNvSpPr>
          <p:nvPr/>
        </p:nvSpPr>
        <p:spPr bwMode="auto">
          <a:xfrm>
            <a:off x="4691063" y="5203825"/>
            <a:ext cx="1981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2) 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가상계좌이체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9467" name="직사각형 23"/>
          <p:cNvSpPr>
            <a:spLocks noChangeArrowheads="1"/>
          </p:cNvSpPr>
          <p:nvPr/>
        </p:nvSpPr>
        <p:spPr bwMode="auto">
          <a:xfrm>
            <a:off x="6881813" y="5203825"/>
            <a:ext cx="1981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3. 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영상통화</a:t>
            </a:r>
            <a:endParaRPr kumimoji="1" lang="ko-KR" altLang="en-US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9468" name="TextBox 1"/>
          <p:cNvSpPr txBox="1">
            <a:spLocks noChangeArrowheads="1"/>
          </p:cNvSpPr>
          <p:nvPr/>
        </p:nvSpPr>
        <p:spPr bwMode="auto">
          <a:xfrm>
            <a:off x="6823075" y="5529263"/>
            <a:ext cx="20986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평일 영업시간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09:00 ~ 17:00</a:t>
            </a:r>
            <a:endParaRPr lang="ko-KR" altLang="en-US" sz="1200"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9469" name="TextBox 14"/>
          <p:cNvSpPr txBox="1">
            <a:spLocks noChangeArrowheads="1"/>
          </p:cNvSpPr>
          <p:nvPr/>
        </p:nvSpPr>
        <p:spPr bwMode="auto">
          <a:xfrm>
            <a:off x="236538" y="5529263"/>
            <a:ext cx="2139950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3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가지 방법 중 택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1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하여 진행</a:t>
            </a:r>
          </a:p>
        </p:txBody>
      </p:sp>
      <p:sp>
        <p:nvSpPr>
          <p:cNvPr id="19470" name="슬라이드 번호 개체 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015B504A-AC49-4AC3-996E-AABA190D1DA7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10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19471" name="슬라이드 번호 개체 틀 2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545ED740-CC5E-4BDF-89CF-9061568CA693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10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19472" name="그림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65"/>
          <p:cNvSpPr>
            <a:spLocks noChangeArrowheads="1"/>
          </p:cNvSpPr>
          <p:nvPr/>
        </p:nvSpPr>
        <p:spPr bwMode="auto">
          <a:xfrm>
            <a:off x="2395538" y="5281613"/>
            <a:ext cx="12715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계좌개설 완료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0483" name="TextBox 65"/>
          <p:cNvSpPr>
            <a:spLocks noChangeArrowheads="1"/>
          </p:cNvSpPr>
          <p:nvPr/>
        </p:nvSpPr>
        <p:spPr bwMode="auto">
          <a:xfrm>
            <a:off x="5081588" y="5276850"/>
            <a:ext cx="17875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학생증 체크카드 신청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7412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0485" name="그룹 1"/>
          <p:cNvGrpSpPr/>
          <p:nvPr/>
        </p:nvGrpSpPr>
        <p:grpSpPr>
          <a:xfrm>
            <a:off x="2163763" y="1731963"/>
            <a:ext cx="1735137" cy="3448050"/>
            <a:chOff x="2163763" y="1971676"/>
            <a:chExt cx="1735137" cy="3448050"/>
          </a:xfrm>
        </p:grpSpPr>
        <p:pic>
          <p:nvPicPr>
            <p:cNvPr id="20492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63763" y="1971676"/>
              <a:ext cx="1735137" cy="344805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493" name="Picture 11" descr="C:\Users\SAMSUNG\Downloads\square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395755" y="4096172"/>
              <a:ext cx="1475497" cy="650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486" name="그룹 3"/>
          <p:cNvGrpSpPr/>
          <p:nvPr/>
        </p:nvGrpSpPr>
        <p:grpSpPr>
          <a:xfrm>
            <a:off x="5113338" y="1731963"/>
            <a:ext cx="1722437" cy="3440112"/>
            <a:chOff x="5113338" y="1971676"/>
            <a:chExt cx="1722437" cy="3440112"/>
          </a:xfrm>
        </p:grpSpPr>
        <p:pic>
          <p:nvPicPr>
            <p:cNvPr id="20490" name="그림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30" b="10158"/>
            <a:stretch>
              <a:fillRect/>
            </a:stretch>
          </p:blipFill>
          <p:spPr bwMode="auto">
            <a:xfrm>
              <a:off x="5113338" y="1971676"/>
              <a:ext cx="1722437" cy="344011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91" name="직사각형 14"/>
            <p:cNvSpPr>
              <a:spLocks noChangeArrowheads="1"/>
            </p:cNvSpPr>
            <p:nvPr/>
          </p:nvSpPr>
          <p:spPr bwMode="auto">
            <a:xfrm>
              <a:off x="5146675" y="4702176"/>
              <a:ext cx="1643063" cy="709612"/>
            </a:xfrm>
            <a:prstGeom prst="rect">
              <a:avLst/>
            </a:prstGeom>
            <a:solidFill>
              <a:srgbClr val="FFFF00">
                <a:alpha val="0"/>
              </a:srgbClr>
            </a:solidFill>
            <a:ln w="254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endParaRPr kumimoji="1" lang="ko-KR" altLang="en-US" sz="12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  <a:sym typeface="Apple SD 산돌고딕 Neo 옅은체"/>
              </a:endParaRPr>
            </a:p>
          </p:txBody>
        </p:sp>
      </p:grpSp>
      <p:sp>
        <p:nvSpPr>
          <p:cNvPr id="20487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8A63E10C-9A27-42D8-AA05-DCECD0C309EF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11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20488" name="슬라이드 번호 개체 틀 1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0961972B-0B15-48D6-8683-34865E90AB26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11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20489" name="그림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507" name="TextBox 65"/>
          <p:cNvSpPr>
            <a:spLocks noChangeArrowheads="1"/>
          </p:cNvSpPr>
          <p:nvPr/>
        </p:nvSpPr>
        <p:spPr bwMode="auto">
          <a:xfrm>
            <a:off x="544513" y="5154613"/>
            <a:ext cx="9636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카드 안내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1508" name="TextBox 65"/>
          <p:cNvSpPr>
            <a:spLocks noChangeArrowheads="1"/>
          </p:cNvSpPr>
          <p:nvPr/>
        </p:nvSpPr>
        <p:spPr bwMode="auto">
          <a:xfrm>
            <a:off x="2316163" y="5138738"/>
            <a:ext cx="12715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학적정보 입력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21509" name="그림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3" b="7152"/>
          <a:stretch>
            <a:fillRect/>
          </a:stretch>
        </p:blipFill>
        <p:spPr bwMode="auto">
          <a:xfrm>
            <a:off x="57150" y="1635125"/>
            <a:ext cx="1920875" cy="3278188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TextBox 39"/>
          <p:cNvSpPr>
            <a:spLocks noChangeArrowheads="1"/>
          </p:cNvSpPr>
          <p:nvPr/>
        </p:nvSpPr>
        <p:spPr bwMode="auto">
          <a:xfrm>
            <a:off x="796925" y="1658938"/>
            <a:ext cx="550863" cy="304800"/>
          </a:xfrm>
          <a:prstGeom prst="rect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kumimoji="1" lang="ko-KR" altLang="en-US" sz="600"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rPr>
              <a:t>카드</a:t>
            </a:r>
            <a:endParaRPr kumimoji="1" lang="ko-KR" altLang="en-US" sz="600">
              <a:solidFill>
                <a:schemeClr val="tx1"/>
              </a:solidFill>
              <a:latin typeface="Hana 윤고딕 765" pitchFamily="34" charset="-127"/>
              <a:ea typeface="Hana 윤고딕 765" pitchFamily="34" charset="-127"/>
              <a:cs typeface="Arial" pitchFamily="34" charset="0"/>
              <a:sym typeface="Apple SD 산돌고딕 Neo 옅은체"/>
            </a:endParaRPr>
          </a:p>
        </p:txBody>
      </p:sp>
      <p:grpSp>
        <p:nvGrpSpPr>
          <p:cNvPr id="21511" name="그룹 40"/>
          <p:cNvGrpSpPr/>
          <p:nvPr/>
        </p:nvGrpSpPr>
        <p:grpSpPr>
          <a:xfrm>
            <a:off x="57150" y="1639888"/>
            <a:ext cx="1509713" cy="219075"/>
            <a:chOff x="5196450" y="1623947"/>
            <a:chExt cx="1661550" cy="271528"/>
          </a:xfrm>
        </p:grpSpPr>
        <p:sp>
          <p:nvSpPr>
            <p:cNvPr id="21544" name="직사각형 36"/>
            <p:cNvSpPr>
              <a:spLocks noChangeArrowheads="1"/>
            </p:cNvSpPr>
            <p:nvPr/>
          </p:nvSpPr>
          <p:spPr bwMode="auto">
            <a:xfrm>
              <a:off x="5196450" y="1623947"/>
              <a:ext cx="594035" cy="92476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  <p:sp>
          <p:nvSpPr>
            <p:cNvPr id="21545" name="직사각형 37"/>
            <p:cNvSpPr>
              <a:spLocks noChangeArrowheads="1"/>
            </p:cNvSpPr>
            <p:nvPr/>
          </p:nvSpPr>
          <p:spPr bwMode="auto">
            <a:xfrm>
              <a:off x="6585443" y="1623947"/>
              <a:ext cx="272557" cy="271528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</p:grpSp>
      <p:sp>
        <p:nvSpPr>
          <p:cNvPr id="21512" name="직사각형 38"/>
          <p:cNvSpPr>
            <a:spLocks noChangeArrowheads="1"/>
          </p:cNvSpPr>
          <p:nvPr/>
        </p:nvSpPr>
        <p:spPr bwMode="auto">
          <a:xfrm>
            <a:off x="122238" y="4618038"/>
            <a:ext cx="1784350" cy="325437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pic>
        <p:nvPicPr>
          <p:cNvPr id="21513" name="그림 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4" b="6696"/>
          <a:stretch>
            <a:fillRect/>
          </a:stretch>
        </p:blipFill>
        <p:spPr bwMode="auto">
          <a:xfrm>
            <a:off x="2066925" y="1655763"/>
            <a:ext cx="1858963" cy="328612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514" name="그룹 50"/>
          <p:cNvGrpSpPr/>
          <p:nvPr/>
        </p:nvGrpSpPr>
        <p:grpSpPr>
          <a:xfrm>
            <a:off x="2071688" y="1655763"/>
            <a:ext cx="1457325" cy="223837"/>
            <a:chOff x="5196450" y="1623947"/>
            <a:chExt cx="1661550" cy="271528"/>
          </a:xfrm>
        </p:grpSpPr>
        <p:sp>
          <p:nvSpPr>
            <p:cNvPr id="21542" name="직사각형 44"/>
            <p:cNvSpPr>
              <a:spLocks noChangeArrowheads="1"/>
            </p:cNvSpPr>
            <p:nvPr/>
          </p:nvSpPr>
          <p:spPr bwMode="auto">
            <a:xfrm>
              <a:off x="5198259" y="1623947"/>
              <a:ext cx="593669" cy="92435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  <p:sp>
          <p:nvSpPr>
            <p:cNvPr id="21543" name="직사각형 45"/>
            <p:cNvSpPr>
              <a:spLocks noChangeArrowheads="1"/>
            </p:cNvSpPr>
            <p:nvPr/>
          </p:nvSpPr>
          <p:spPr bwMode="auto">
            <a:xfrm>
              <a:off x="6586505" y="1623947"/>
              <a:ext cx="271495" cy="271528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</p:grpSp>
      <p:sp>
        <p:nvSpPr>
          <p:cNvPr id="21515" name="직사각형 46"/>
          <p:cNvSpPr>
            <a:spLocks noChangeArrowheads="1"/>
          </p:cNvSpPr>
          <p:nvPr/>
        </p:nvSpPr>
        <p:spPr bwMode="auto">
          <a:xfrm>
            <a:off x="2058988" y="1935163"/>
            <a:ext cx="1858962" cy="1838325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21516" name="TextBox 65"/>
          <p:cNvSpPr>
            <a:spLocks noChangeArrowheads="1"/>
          </p:cNvSpPr>
          <p:nvPr/>
        </p:nvSpPr>
        <p:spPr bwMode="auto">
          <a:xfrm>
            <a:off x="4160838" y="5137150"/>
            <a:ext cx="12795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결제계좌 선택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21517" name="그림 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9" b="5836"/>
          <a:stretch>
            <a:fillRect/>
          </a:stretch>
        </p:blipFill>
        <p:spPr bwMode="auto">
          <a:xfrm>
            <a:off x="4035425" y="1662113"/>
            <a:ext cx="1639888" cy="32512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8" name="직사각형 52"/>
          <p:cNvSpPr>
            <a:spLocks noChangeArrowheads="1"/>
          </p:cNvSpPr>
          <p:nvPr/>
        </p:nvSpPr>
        <p:spPr bwMode="auto">
          <a:xfrm>
            <a:off x="4035425" y="4049713"/>
            <a:ext cx="1568450" cy="447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21519" name="직사각형 53"/>
          <p:cNvSpPr>
            <a:spLocks noChangeArrowheads="1"/>
          </p:cNvSpPr>
          <p:nvPr/>
        </p:nvSpPr>
        <p:spPr bwMode="auto">
          <a:xfrm>
            <a:off x="4060825" y="3721100"/>
            <a:ext cx="1543050" cy="36195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grpSp>
        <p:nvGrpSpPr>
          <p:cNvPr id="21520" name="모서리가 둥근 직사각형 56"/>
          <p:cNvGrpSpPr/>
          <p:nvPr/>
        </p:nvGrpSpPr>
        <p:grpSpPr>
          <a:xfrm>
            <a:off x="4217988" y="3786188"/>
            <a:ext cx="1371600" cy="249237"/>
            <a:chOff x="2657" y="2385"/>
            <a:chExt cx="864" cy="157"/>
          </a:xfrm>
        </p:grpSpPr>
        <p:pic>
          <p:nvPicPr>
            <p:cNvPr id="21540" name="모서리가 둥근 직사각형 5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657" y="2385"/>
              <a:ext cx="864" cy="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41" name="Rectangle 22"/>
            <p:cNvSpPr>
              <a:spLocks noChangeArrowheads="1"/>
            </p:cNvSpPr>
            <p:nvPr/>
          </p:nvSpPr>
          <p:spPr bwMode="auto">
            <a:xfrm>
              <a:off x="2675" y="2390"/>
              <a:ext cx="831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8100" tIns="38100" rIns="38100" bIns="38100" anchor="ctr">
              <a:spAutoFit/>
            </a:bodyPr>
            <a:lstStyle>
              <a:defPPr>
                <a:defRPr lang="en-US"/>
              </a:defPPr>
              <a:lvl1pPr marL="0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r>
                <a:rPr lang="en-US" altLang="ko-KR" sz="1000" b="1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  <a:sym typeface="Apple SD 산돌고딕 Neo 옅은체"/>
                </a:rPr>
                <a:t>748-123456-00107</a:t>
              </a:r>
              <a:endParaRPr lang="ko-KR" altLang="en-US" sz="10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endParaRPr>
            </a:p>
          </p:txBody>
        </p:sp>
      </p:grpSp>
      <p:grpSp>
        <p:nvGrpSpPr>
          <p:cNvPr id="21521" name="그룹 1"/>
          <p:cNvGrpSpPr/>
          <p:nvPr/>
        </p:nvGrpSpPr>
        <p:grpSpPr>
          <a:xfrm>
            <a:off x="4151313" y="4186238"/>
            <a:ext cx="1398587" cy="292100"/>
            <a:chOff x="3982600" y="4211638"/>
            <a:chExt cx="1574776" cy="328580"/>
          </a:xfrm>
        </p:grpSpPr>
        <p:sp>
          <p:nvSpPr>
            <p:cNvPr id="21538" name="직사각형 55"/>
            <p:cNvSpPr>
              <a:spLocks noChangeArrowheads="1"/>
            </p:cNvSpPr>
            <p:nvPr/>
          </p:nvSpPr>
          <p:spPr bwMode="auto">
            <a:xfrm>
              <a:off x="4036225" y="4211638"/>
              <a:ext cx="1467527" cy="328580"/>
            </a:xfrm>
            <a:prstGeom prst="rect">
              <a:avLst/>
            </a:prstGeom>
            <a:solidFill>
              <a:srgbClr val="FFFF00">
                <a:alpha val="20000"/>
              </a:srgbClr>
            </a:solidFill>
            <a:ln w="25400" algn="ctr">
              <a:solidFill>
                <a:srgbClr val="008C8C"/>
              </a:solidFill>
              <a:round/>
            </a:ln>
          </p:spPr>
          <p:txBody>
            <a:bodyPr wrap="none"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endParaRPr kumimoji="1" lang="ko-KR" altLang="en-US"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  <a:sym typeface="Apple SD 산돌고딕 Neo 옅은체"/>
              </a:endParaRPr>
            </a:p>
          </p:txBody>
        </p:sp>
        <p:sp>
          <p:nvSpPr>
            <p:cNvPr id="21539" name="TextBox 57"/>
            <p:cNvSpPr txBox="1">
              <a:spLocks noChangeArrowheads="1"/>
            </p:cNvSpPr>
            <p:nvPr/>
          </p:nvSpPr>
          <p:spPr bwMode="auto">
            <a:xfrm>
              <a:off x="3982600" y="4261639"/>
              <a:ext cx="1574776" cy="23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>
              <a:spAutoFit/>
            </a:bodyPr>
            <a:lstStyle>
              <a:defPPr>
                <a:defRPr lang="en-US"/>
              </a:defPPr>
              <a:lvl1pPr marL="0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38150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38150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r>
                <a:rPr lang="ko-KR" altLang="en-US" sz="800" b="1"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  <a:sym typeface="Apple SD 산돌고딕 Neo 옅은체"/>
                </a:rPr>
                <a:t>당일개설 계좌번호 선택</a:t>
              </a:r>
              <a:endParaRPr lang="en-US" altLang="ko-KR" sz="8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endParaRPr>
            </a:p>
          </p:txBody>
        </p:sp>
      </p:grpSp>
      <p:sp>
        <p:nvSpPr>
          <p:cNvPr id="21525" name="TextBox 65"/>
          <p:cNvSpPr>
            <a:spLocks noChangeArrowheads="1"/>
          </p:cNvSpPr>
          <p:nvPr/>
        </p:nvSpPr>
        <p:spPr bwMode="auto">
          <a:xfrm>
            <a:off x="5908675" y="5129213"/>
            <a:ext cx="127158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교통기능 선택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2152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0" t="13464" r="4926" b="16048"/>
          <a:stretch>
            <a:fillRect/>
          </a:stretch>
        </p:blipFill>
        <p:spPr bwMode="auto">
          <a:xfrm>
            <a:off x="7461250" y="1635125"/>
            <a:ext cx="1574800" cy="3278188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27" name="TextBox 65"/>
          <p:cNvSpPr>
            <a:spLocks noChangeArrowheads="1"/>
          </p:cNvSpPr>
          <p:nvPr/>
        </p:nvSpPr>
        <p:spPr bwMode="auto">
          <a:xfrm>
            <a:off x="7494588" y="5129213"/>
            <a:ext cx="15795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계좌비밀번호 검증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18464" name="오른쪽 화살표 71"/>
          <p:cNvSpPr>
            <a:spLocks noChangeArrowheads="1"/>
          </p:cNvSpPr>
          <p:nvPr/>
        </p:nvSpPr>
        <p:spPr bwMode="auto">
          <a:xfrm>
            <a:off x="423863" y="1042988"/>
            <a:ext cx="3344862" cy="519112"/>
          </a:xfrm>
          <a:prstGeom prst="rightArrow">
            <a:avLst>
              <a:gd name="adj1" fmla="val 50000"/>
              <a:gd name="adj2" fmla="val 49996"/>
            </a:avLst>
          </a:prstGeom>
          <a:solidFill>
            <a:srgbClr val="6E5F11"/>
          </a:solidFill>
          <a:ln>
            <a:noFill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438150" rtl="0" eaLnBrk="1" fontAlgn="base" latinLnBrk="1" hangingPunct="1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buSzTx/>
              <a:defRPr/>
            </a:pPr>
            <a:r>
              <a:rPr lang="ko-KR" altLang="en-US" sz="1200" b="1" smtClean="0">
                <a:solidFill>
                  <a:srgbClr val="FFFFFF"/>
                </a:solidFill>
                <a:latin typeface="하나 L" pitchFamily="18" charset="-127"/>
                <a:ea typeface="하나 L" panose="02020603020101020101" pitchFamily="18" charset="-127"/>
                <a:sym typeface="Apple SD 산돌고딕 Neo 옅은체"/>
              </a:rPr>
              <a:t>학적정보 검증</a:t>
            </a:r>
          </a:p>
        </p:txBody>
      </p:sp>
      <p:sp>
        <p:nvSpPr>
          <p:cNvPr id="21529" name="TextBox 73"/>
          <p:cNvSpPr txBox="1">
            <a:spLocks noChangeArrowheads="1"/>
          </p:cNvSpPr>
          <p:nvPr/>
        </p:nvSpPr>
        <p:spPr bwMode="auto">
          <a:xfrm>
            <a:off x="1914525" y="5499100"/>
            <a:ext cx="216376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학교</a:t>
            </a:r>
            <a:r>
              <a:rPr lang="en-US" altLang="ko-KR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,</a:t>
            </a:r>
            <a:r>
              <a:rPr lang="ko-KR" altLang="en-US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학번</a:t>
            </a:r>
            <a:r>
              <a:rPr lang="en-US" altLang="ko-KR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 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입력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 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및</a:t>
            </a:r>
            <a:endParaRPr lang="en-US" altLang="ko-KR" sz="1200"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학적정보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 </a:t>
            </a:r>
            <a:r>
              <a:rPr lang="ko-KR" altLang="en-US" sz="12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제공동의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를 </a:t>
            </a:r>
            <a:endParaRPr lang="en-US" altLang="ko-KR" sz="1200"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체크해야 다음단계 진행 가능</a:t>
            </a:r>
            <a:endParaRPr lang="en-US" altLang="ko-KR" sz="1200"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1530" name="직사각형 2"/>
          <p:cNvSpPr>
            <a:spLocks noChangeArrowheads="1"/>
          </p:cNvSpPr>
          <p:nvPr/>
        </p:nvSpPr>
        <p:spPr bwMode="auto">
          <a:xfrm>
            <a:off x="2209800" y="2166938"/>
            <a:ext cx="563563" cy="149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3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1532" name="TextBox 49"/>
          <p:cNvSpPr txBox="1">
            <a:spLocks noChangeArrowheads="1"/>
          </p:cNvSpPr>
          <p:nvPr/>
        </p:nvSpPr>
        <p:spPr bwMode="auto">
          <a:xfrm>
            <a:off x="2165350" y="2122488"/>
            <a:ext cx="8096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lang="ko-KR" altLang="en-US" sz="10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인하대학교</a:t>
            </a:r>
          </a:p>
        </p:txBody>
      </p:sp>
      <p:sp>
        <p:nvSpPr>
          <p:cNvPr id="21533" name="직사각형 3"/>
          <p:cNvSpPr>
            <a:spLocks noChangeArrowheads="1"/>
          </p:cNvSpPr>
          <p:nvPr/>
        </p:nvSpPr>
        <p:spPr bwMode="auto">
          <a:xfrm>
            <a:off x="5870575" y="2122488"/>
            <a:ext cx="631825" cy="1000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1534" name="모서리가 둥근 직사각형 1"/>
          <p:cNvSpPr>
            <a:spLocks noChangeArrowheads="1"/>
          </p:cNvSpPr>
          <p:nvPr/>
        </p:nvSpPr>
        <p:spPr bwMode="auto">
          <a:xfrm>
            <a:off x="7580313" y="2114550"/>
            <a:ext cx="1258887" cy="141288"/>
          </a:xfrm>
          <a:prstGeom prst="roundRect">
            <a:avLst>
              <a:gd name="adj" fmla="val 16667"/>
            </a:avLst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1535" name="슬라이드 번호 개체 틀 4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C2B1469A-BA39-4B5E-A8E9-4E4CCEBEB59C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12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21536" name="슬라이드 번호 개체 틀 4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95958F25-42C3-487E-A3D5-1045B67E04D9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12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21537" name="그림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2" name="그룹 40"/>
          <p:cNvGrpSpPr/>
          <p:nvPr/>
        </p:nvGrpSpPr>
        <p:grpSpPr>
          <a:xfrm>
            <a:off x="5732089" y="1645444"/>
            <a:ext cx="1639888" cy="3267869"/>
            <a:chOff x="1060815" y="399450"/>
            <a:chExt cx="2880320" cy="5771737"/>
          </a:xfrm>
        </p:grpSpPr>
        <p:pic>
          <p:nvPicPr>
            <p:cNvPr id="43" name="Picture 2" descr="C:\Users\SAMSUNG\Downloads\KakaoTalk_20220308_153034365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0" b="6354"/>
            <a:stretch>
              <a:fillRect/>
            </a:stretch>
          </p:blipFill>
          <p:spPr bwMode="auto">
            <a:xfrm>
              <a:off x="1060815" y="399450"/>
              <a:ext cx="2880320" cy="577173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그룹 43"/>
            <p:cNvGrpSpPr/>
            <p:nvPr/>
          </p:nvGrpSpPr>
          <p:grpSpPr>
            <a:xfrm>
              <a:off x="1178240" y="2057038"/>
              <a:ext cx="1366857" cy="360000"/>
              <a:chOff x="1178240" y="2057038"/>
              <a:chExt cx="1366857" cy="360000"/>
            </a:xfrm>
          </p:grpSpPr>
          <p:sp>
            <p:nvSpPr>
              <p:cNvPr id="49" name="직사각형 54"/>
              <p:cNvSpPr/>
              <p:nvPr/>
            </p:nvSpPr>
            <p:spPr>
              <a:xfrm>
                <a:off x="1225326" y="2056488"/>
                <a:ext cx="1271466" cy="359861"/>
              </a:xfrm>
              <a:prstGeom prst="rect">
                <a:avLst/>
              </a:prstGeom>
              <a:solidFill>
                <a:srgbClr val="F2F2F2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>
                <a:defPPr>
                  <a:defRPr lang="ko-KR"/>
                </a:defPPr>
                <a:lvl1pPr marL="0" indent="0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1pPr>
                <a:lvl2pPr marL="457200" indent="-296862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2pPr>
                <a:lvl3pPr marL="914400" indent="-593725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3pPr>
                <a:lvl4pPr marL="1371600" indent="-890588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4pPr>
                <a:lvl5pPr marL="1828800" indent="-1187450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5pPr>
                <a:lvl6pPr marL="22860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rgbClr val="FFFFFF"/>
                  </a:solidFill>
                  <a:latin typeface="Apple SD 산돌고딕 Neo 옅은체"/>
                  <a:ea typeface="Apple SD 산돌고딕 Neo 옅은체"/>
                </a:endParaRPr>
              </a:p>
            </p:txBody>
          </p:sp>
          <p:sp>
            <p:nvSpPr>
              <p:cNvPr id="50" name="TextBox 58"/>
              <p:cNvSpPr>
                <a:spLocks noChangeArrowheads="1"/>
              </p:cNvSpPr>
              <p:nvPr/>
            </p:nvSpPr>
            <p:spPr bwMode="auto">
              <a:xfrm>
                <a:off x="1178240" y="2074772"/>
                <a:ext cx="1366857" cy="324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1pPr>
                <a:lvl2pPr marL="4572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2pPr>
                <a:lvl3pPr marL="9144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3pPr>
                <a:lvl4pPr marL="13716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4pPr>
                <a:lvl5pPr marL="18288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5pPr>
                <a:lvl6pPr marL="22860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6pPr>
                <a:lvl7pPr marL="27432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7pPr>
                <a:lvl8pPr marL="32004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8pPr>
                <a:lvl9pPr marL="36576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9pPr>
              </a:lstStyle>
              <a:p>
                <a:pPr algn="dist" eaLnBrk="0" hangingPunct="0">
                  <a:buSzTx/>
                </a:pPr>
                <a:r>
                  <a:rPr kumimoji="1" lang="ko-KR" altLang="en-US" sz="600" b="1">
                    <a:solidFill>
                      <a:srgbClr val="7F7F7F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sym typeface="Apple SD 산돌고딕 Neo 옅은체"/>
                  </a:rPr>
                  <a:t>선불 충전식 교통</a:t>
                </a:r>
              </a:p>
            </p:txBody>
          </p:sp>
        </p:grpSp>
        <p:grpSp>
          <p:nvGrpSpPr>
            <p:cNvPr id="45" name="그룹 47"/>
            <p:cNvGrpSpPr/>
            <p:nvPr/>
          </p:nvGrpSpPr>
          <p:grpSpPr>
            <a:xfrm>
              <a:off x="2500975" y="2057038"/>
              <a:ext cx="1270992" cy="360000"/>
              <a:chOff x="1226173" y="2057038"/>
              <a:chExt cx="1270992" cy="360000"/>
            </a:xfrm>
          </p:grpSpPr>
          <p:sp>
            <p:nvSpPr>
              <p:cNvPr id="47" name="직사각형 50"/>
              <p:cNvSpPr/>
              <p:nvPr/>
            </p:nvSpPr>
            <p:spPr>
              <a:xfrm>
                <a:off x="1227568" y="2056488"/>
                <a:ext cx="1268677" cy="359861"/>
              </a:xfrm>
              <a:prstGeom prst="rect">
                <a:avLst/>
              </a:prstGeom>
              <a:solidFill>
                <a:srgbClr val="41938F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>
                <a:defPPr>
                  <a:defRPr lang="ko-KR"/>
                </a:defPPr>
                <a:lvl1pPr marL="0" indent="0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1pPr>
                <a:lvl2pPr marL="457200" indent="-296862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2pPr>
                <a:lvl3pPr marL="914400" indent="-593725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3pPr>
                <a:lvl4pPr marL="1371600" indent="-890588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4pPr>
                <a:lvl5pPr marL="1828800" indent="-1187450" algn="l" defTabSz="40957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1" lang="ko-KR" altLang="en-US" sz="2500" b="0" i="0" u="none" kern="1200" baseline="0">
                    <a:solidFill>
                      <a:schemeClr val="tx1"/>
                    </a:solidFill>
                    <a:effectLst/>
                    <a:latin typeface="Hana 윤고딕 765" pitchFamily="34" charset="-127"/>
                    <a:ea typeface="Hana 윤고딕 765" pitchFamily="34" charset="-127"/>
                    <a:cs typeface="+mn-cs"/>
                    <a:sym typeface="Apple SD 산돌고딕 Neo 옅은체"/>
                  </a:defRPr>
                </a:lvl5pPr>
                <a:lvl6pPr marL="22860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ko-KR" sz="1800" kern="1200">
                    <a:solidFill>
                      <a:srgbClr val="FFFFFF"/>
                    </a:solidFill>
                    <a:latin typeface="Apple SD 산돌고딕 Neo 옅은체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rgbClr val="FFFFFF"/>
                  </a:solidFill>
                  <a:latin typeface="Apple SD 산돌고딕 Neo 옅은체"/>
                  <a:ea typeface="Apple SD 산돌고딕 Neo 옅은체"/>
                </a:endParaRPr>
              </a:p>
            </p:txBody>
          </p:sp>
          <p:sp>
            <p:nvSpPr>
              <p:cNvPr id="48" name="TextBox 51"/>
              <p:cNvSpPr>
                <a:spLocks noChangeArrowheads="1"/>
              </p:cNvSpPr>
              <p:nvPr/>
            </p:nvSpPr>
            <p:spPr bwMode="auto">
              <a:xfrm>
                <a:off x="1428961" y="2074772"/>
                <a:ext cx="865413" cy="324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1pPr>
                <a:lvl2pPr marL="4572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2pPr>
                <a:lvl3pPr marL="9144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3pPr>
                <a:lvl4pPr marL="13716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4pPr>
                <a:lvl5pPr marL="1828800" algn="l" defTabSz="409575" rtl="0" eaLnBrk="1" latinLnBrk="0" hangingPunct="1"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5pPr>
                <a:lvl6pPr marL="22860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6pPr>
                <a:lvl7pPr marL="27432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7pPr>
                <a:lvl8pPr marL="32004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8pPr>
                <a:lvl9pPr marL="3657600" algn="l" defTabSz="409575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defRPr sz="1800" kern="1200">
                    <a:solidFill>
                      <a:srgbClr val="000000"/>
                    </a:solidFill>
                    <a:latin typeface="Apple SD 산돌고딕 Neo 옅은체"/>
                    <a:ea typeface="Apple SD 산돌고딕 Neo 옅은체"/>
                    <a:cs typeface="+mn-cs"/>
                  </a:defRPr>
                </a:lvl9pPr>
              </a:lstStyle>
              <a:p>
                <a:pPr algn="dist" eaLnBrk="0" hangingPunct="0">
                  <a:buSzTx/>
                </a:pPr>
                <a:r>
                  <a:rPr kumimoji="1" lang="ko-KR" altLang="en-US" sz="600" b="1" err="1">
                    <a:solidFill>
                      <a:srgbClr val="FFFFFF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sym typeface="Apple SD 산돌고딕 Neo 옅은체"/>
                  </a:rPr>
                  <a:t>후불교통</a:t>
                </a:r>
                <a:endParaRPr kumimoji="1" lang="ko-KR" altLang="en-US" sz="6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sym typeface="Apple SD 산돌고딕 Neo 옅은체"/>
                </a:endParaRPr>
              </a:p>
            </p:txBody>
          </p:sp>
        </p:grpSp>
        <p:sp>
          <p:nvSpPr>
            <p:cNvPr id="46" name="직사각형 48"/>
            <p:cNvSpPr/>
            <p:nvPr/>
          </p:nvSpPr>
          <p:spPr>
            <a:xfrm>
              <a:off x="1278303" y="1269814"/>
              <a:ext cx="1870954" cy="214800"/>
            </a:xfrm>
            <a:prstGeom prst="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ko-KR"/>
              </a:defPPr>
              <a:lvl1pPr marL="0" indent="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1pPr>
              <a:lvl2pPr marL="457200" indent="-296862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2pPr>
              <a:lvl3pPr marL="914400" indent="-593725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3pPr>
              <a:lvl4pPr marL="1371600" indent="-890588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4pPr>
              <a:lvl5pPr marL="1828800" indent="-1187450" algn="l" defTabSz="40957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ko-KR" altLang="en-US" sz="2500" b="0" i="0" u="none" kern="1200" baseline="0">
                  <a:solidFill>
                    <a:schemeClr val="tx1"/>
                  </a:solidFill>
                  <a:effectLst/>
                  <a:latin typeface="Hana 윤고딕 765" pitchFamily="34" charset="-127"/>
                  <a:ea typeface="Hana 윤고딕 765" pitchFamily="34" charset="-127"/>
                  <a:cs typeface="+mn-cs"/>
                  <a:sym typeface="Apple SD 산돌고딕 Neo 옅은체"/>
                </a:defRPr>
              </a:lvl5pPr>
              <a:lvl6pPr marL="22860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lang="ko-KR" sz="1800" kern="1200">
                  <a:solidFill>
                    <a:srgbClr val="FFFFFF"/>
                  </a:solidFill>
                  <a:latin typeface="Apple SD 산돌고딕 Neo 옅은체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rgbClr val="FFFFFF"/>
                </a:solidFill>
                <a:latin typeface="Apple SD 산돌고딕 Neo 옅은체"/>
                <a:ea typeface="Apple SD 산돌고딕 Neo 옅은체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22708" y="2557480"/>
            <a:ext cx="796837" cy="25605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555" name="TextBox 65"/>
          <p:cNvSpPr>
            <a:spLocks noChangeArrowheads="1"/>
          </p:cNvSpPr>
          <p:nvPr/>
        </p:nvSpPr>
        <p:spPr bwMode="auto">
          <a:xfrm>
            <a:off x="-19050" y="5019675"/>
            <a:ext cx="1997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인적사항 및 신분증 확인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3556" name="TextBox 65"/>
          <p:cNvSpPr>
            <a:spLocks noChangeArrowheads="1"/>
          </p:cNvSpPr>
          <p:nvPr/>
        </p:nvSpPr>
        <p:spPr bwMode="auto">
          <a:xfrm>
            <a:off x="1933575" y="5035550"/>
            <a:ext cx="1787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약관동의 및 본인인증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3557" name="TextBox 65"/>
          <p:cNvSpPr>
            <a:spLocks noChangeArrowheads="1"/>
          </p:cNvSpPr>
          <p:nvPr/>
        </p:nvSpPr>
        <p:spPr bwMode="auto">
          <a:xfrm>
            <a:off x="3743325" y="5035550"/>
            <a:ext cx="1800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증명사진 촬영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/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업로드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3558" name="TextBox 65"/>
          <p:cNvSpPr>
            <a:spLocks noChangeArrowheads="1"/>
          </p:cNvSpPr>
          <p:nvPr/>
        </p:nvSpPr>
        <p:spPr bwMode="auto">
          <a:xfrm>
            <a:off x="5854700" y="5026025"/>
            <a:ext cx="12715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기본정보 입력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pic>
        <p:nvPicPr>
          <p:cNvPr id="23559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5" t="13112" r="5881" b="12900"/>
          <a:stretch>
            <a:fillRect/>
          </a:stretch>
        </p:blipFill>
        <p:spPr bwMode="auto">
          <a:xfrm>
            <a:off x="147638" y="1579563"/>
            <a:ext cx="1744662" cy="3084512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직사각형 47"/>
          <p:cNvSpPr>
            <a:spLocks noChangeArrowheads="1"/>
          </p:cNvSpPr>
          <p:nvPr/>
        </p:nvSpPr>
        <p:spPr bwMode="auto">
          <a:xfrm>
            <a:off x="165100" y="1958975"/>
            <a:ext cx="1651000" cy="2128838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1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pic>
        <p:nvPicPr>
          <p:cNvPr id="2356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8" t="12206" r="5225" b="12726"/>
          <a:stretch>
            <a:fillRect/>
          </a:stretch>
        </p:blipFill>
        <p:spPr bwMode="auto">
          <a:xfrm>
            <a:off x="1978025" y="1579563"/>
            <a:ext cx="1754188" cy="307657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2" name="직사각형 58"/>
          <p:cNvSpPr>
            <a:spLocks noChangeArrowheads="1"/>
          </p:cNvSpPr>
          <p:nvPr/>
        </p:nvSpPr>
        <p:spPr bwMode="auto">
          <a:xfrm>
            <a:off x="1984375" y="1785938"/>
            <a:ext cx="1754188" cy="796925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1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sp>
        <p:nvSpPr>
          <p:cNvPr id="23563" name="직사각형 61"/>
          <p:cNvSpPr>
            <a:spLocks noChangeArrowheads="1"/>
          </p:cNvSpPr>
          <p:nvPr/>
        </p:nvSpPr>
        <p:spPr bwMode="auto">
          <a:xfrm>
            <a:off x="1984375" y="2681288"/>
            <a:ext cx="1754188" cy="1497012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1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grpSp>
        <p:nvGrpSpPr>
          <p:cNvPr id="23564" name="그룹 1"/>
          <p:cNvGrpSpPr/>
          <p:nvPr/>
        </p:nvGrpSpPr>
        <p:grpSpPr>
          <a:xfrm>
            <a:off x="3795713" y="1579563"/>
            <a:ext cx="1670050" cy="3055937"/>
            <a:chOff x="4009999" y="1599961"/>
            <a:chExt cx="1382103" cy="2599325"/>
          </a:xfrm>
        </p:grpSpPr>
        <p:pic>
          <p:nvPicPr>
            <p:cNvPr id="23579" name="그림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09999" y="1599961"/>
              <a:ext cx="1382103" cy="259932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80" name="그림 14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786" b="32159"/>
            <a:stretch>
              <a:fillRect/>
            </a:stretch>
          </p:blipFill>
          <p:spPr bwMode="auto">
            <a:xfrm>
              <a:off x="4045456" y="2138006"/>
              <a:ext cx="1333450" cy="1365776"/>
            </a:xfrm>
            <a:prstGeom prst="rect">
              <a:avLst/>
            </a:prstGeom>
            <a:noFill/>
            <a:ln w="12700" algn="ctr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81" name="직사각형 71"/>
            <p:cNvSpPr>
              <a:spLocks noChangeArrowheads="1"/>
            </p:cNvSpPr>
            <p:nvPr/>
          </p:nvSpPr>
          <p:spPr bwMode="auto">
            <a:xfrm>
              <a:off x="4664264" y="3464723"/>
              <a:ext cx="683169" cy="302467"/>
            </a:xfrm>
            <a:prstGeom prst="rect">
              <a:avLst/>
            </a:prstGeom>
            <a:noFill/>
            <a:ln w="12700" algn="ctr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1" t="12637" r="6279" b="11391"/>
          <a:stretch>
            <a:fillRect/>
          </a:stretch>
        </p:blipFill>
        <p:spPr bwMode="auto">
          <a:xfrm>
            <a:off x="5568950" y="1579563"/>
            <a:ext cx="1727200" cy="3113087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6" name="직사각형 78"/>
          <p:cNvSpPr>
            <a:spLocks noChangeArrowheads="1"/>
          </p:cNvSpPr>
          <p:nvPr/>
        </p:nvSpPr>
        <p:spPr bwMode="auto">
          <a:xfrm>
            <a:off x="6219825" y="3076575"/>
            <a:ext cx="368300" cy="96838"/>
          </a:xfrm>
          <a:prstGeom prst="rect">
            <a:avLst/>
          </a:prstGeom>
          <a:solidFill>
            <a:srgbClr val="EFED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3567" name="직사각형 25"/>
          <p:cNvSpPr>
            <a:spLocks noChangeArrowheads="1"/>
          </p:cNvSpPr>
          <p:nvPr/>
        </p:nvSpPr>
        <p:spPr bwMode="auto">
          <a:xfrm>
            <a:off x="5670550" y="3798888"/>
            <a:ext cx="368300" cy="96837"/>
          </a:xfrm>
          <a:prstGeom prst="rect">
            <a:avLst/>
          </a:prstGeom>
          <a:solidFill>
            <a:srgbClr val="EFED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3568" name="직사각형 26"/>
          <p:cNvSpPr>
            <a:spLocks noChangeArrowheads="1"/>
          </p:cNvSpPr>
          <p:nvPr/>
        </p:nvSpPr>
        <p:spPr bwMode="auto">
          <a:xfrm>
            <a:off x="5670550" y="4003675"/>
            <a:ext cx="468313" cy="96838"/>
          </a:xfrm>
          <a:prstGeom prst="rect">
            <a:avLst/>
          </a:prstGeom>
          <a:solidFill>
            <a:srgbClr val="EFED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3569" name="직사각형 27"/>
          <p:cNvSpPr>
            <a:spLocks noChangeArrowheads="1"/>
          </p:cNvSpPr>
          <p:nvPr/>
        </p:nvSpPr>
        <p:spPr bwMode="auto">
          <a:xfrm>
            <a:off x="5670550" y="4191000"/>
            <a:ext cx="1260475" cy="96838"/>
          </a:xfrm>
          <a:prstGeom prst="rect">
            <a:avLst/>
          </a:prstGeom>
          <a:solidFill>
            <a:srgbClr val="EFED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3570" name="직사각형 74"/>
          <p:cNvSpPr>
            <a:spLocks noChangeArrowheads="1"/>
          </p:cNvSpPr>
          <p:nvPr/>
        </p:nvSpPr>
        <p:spPr bwMode="auto">
          <a:xfrm>
            <a:off x="5608638" y="2473325"/>
            <a:ext cx="1624012" cy="1746250"/>
          </a:xfrm>
          <a:prstGeom prst="rect">
            <a:avLst/>
          </a:prstGeom>
          <a:solidFill>
            <a:srgbClr val="FFFF00">
              <a:alpha val="0"/>
            </a:srgbClr>
          </a:solidFill>
          <a:ln w="254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kumimoji="1" lang="ko-KR" altLang="en-US" sz="1100" b="1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  <a:sym typeface="Apple SD 산돌고딕 Neo 옅은체"/>
            </a:endParaRPr>
          </a:p>
        </p:txBody>
      </p:sp>
      <p:pic>
        <p:nvPicPr>
          <p:cNvPr id="23571" name="Picture 3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15213" y="1568450"/>
            <a:ext cx="1563688" cy="3209925"/>
          </a:xfrm>
          <a:prstGeom prst="rect">
            <a:avLst/>
          </a:prstGeom>
          <a:noFill/>
          <a:ln w="9525" algn="ctr">
            <a:solidFill>
              <a:srgbClr val="7F7F7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72" name="직사각형 84"/>
          <p:cNvSpPr>
            <a:spLocks noChangeArrowheads="1"/>
          </p:cNvSpPr>
          <p:nvPr/>
        </p:nvSpPr>
        <p:spPr bwMode="auto">
          <a:xfrm>
            <a:off x="7399268" y="3023394"/>
            <a:ext cx="1558925" cy="40005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23573" name="TextBox 65"/>
          <p:cNvSpPr>
            <a:spLocks noChangeArrowheads="1"/>
          </p:cNvSpPr>
          <p:nvPr/>
        </p:nvSpPr>
        <p:spPr bwMode="auto">
          <a:xfrm>
            <a:off x="7497763" y="5051425"/>
            <a:ext cx="14795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결제 및 수령정보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3574" name="모서리가 둥근 직사각형 86"/>
          <p:cNvSpPr>
            <a:spLocks noChangeArrowheads="1"/>
          </p:cNvSpPr>
          <p:nvPr/>
        </p:nvSpPr>
        <p:spPr bwMode="auto">
          <a:xfrm>
            <a:off x="7486650" y="3175000"/>
            <a:ext cx="1495425" cy="2190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r>
              <a:rPr lang="en-US" altLang="ko-KR" sz="7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 </a:t>
            </a:r>
            <a:r>
              <a:rPr lang="ko-KR" altLang="en-US" sz="7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하나은행 </a:t>
            </a:r>
            <a:r>
              <a:rPr lang="en-US" altLang="ko-KR" sz="7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000-000000-00000</a:t>
            </a:r>
            <a:endParaRPr lang="ko-KR" altLang="en-US" sz="7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3576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DB6DD681-2C48-41A2-B506-C2B9D532C8B0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13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23577" name="슬라이드 번호 개체 틀 1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E1A707F5-D367-4AE4-B412-637F60971637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13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23578" name="그림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모서리가 둥근 직사각형 34"/>
          <p:cNvSpPr/>
          <p:nvPr/>
        </p:nvSpPr>
        <p:spPr bwMode="auto">
          <a:xfrm>
            <a:off x="207963" y="525463"/>
            <a:ext cx="4706937" cy="287337"/>
          </a:xfrm>
          <a:prstGeom prst="roundRect">
            <a:avLst/>
          </a:prstGeom>
          <a:solidFill>
            <a:srgbClr val="00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marL="0" indent="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1pPr>
            <a:lvl2pPr marL="457200" indent="-296862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2pPr>
            <a:lvl3pPr marL="914400" indent="-593725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3pPr>
            <a:lvl4pPr marL="1371600" indent="-890588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4pPr>
            <a:lvl5pPr marL="1828800" indent="-1187450" algn="l" defTabSz="4095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ko-KR" altLang="en-US" sz="2500" b="0" i="0" u="none" kern="1200" baseline="0">
                <a:solidFill>
                  <a:schemeClr val="tx1"/>
                </a:solidFill>
                <a:effectLst/>
                <a:latin typeface="Hana 윤고딕 765" pitchFamily="34" charset="-127"/>
                <a:ea typeface="Hana 윤고딕 765" pitchFamily="34" charset="-127"/>
                <a:cs typeface="Arial" pitchFamily="34" charset="0"/>
                <a:sym typeface="Apple SD 산돌고딕 Neo 옅은체"/>
              </a:defRPr>
            </a:lvl5pPr>
            <a:lvl6pPr marL="22860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defTabSz="685800" eaLnBrk="1" hangingPunct="1">
              <a:defRPr/>
            </a:pP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대학생 학생증카드 비대면 발급 프로세스 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신규손님</a:t>
            </a:r>
            <a:r>
              <a:rPr kumimoji="0" lang="en-US" altLang="ko-KR" sz="13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sz="13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603" name="TextBox 65"/>
          <p:cNvSpPr>
            <a:spLocks noChangeArrowheads="1"/>
          </p:cNvSpPr>
          <p:nvPr/>
        </p:nvSpPr>
        <p:spPr bwMode="auto">
          <a:xfrm>
            <a:off x="2730500" y="5476875"/>
            <a:ext cx="17891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부가정보 및 비번입력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grpSp>
        <p:nvGrpSpPr>
          <p:cNvPr id="25604" name="그룹 2"/>
          <p:cNvGrpSpPr/>
          <p:nvPr/>
        </p:nvGrpSpPr>
        <p:grpSpPr>
          <a:xfrm>
            <a:off x="3938588" y="2089150"/>
            <a:ext cx="1571625" cy="3209925"/>
            <a:chOff x="3909219" y="2089151"/>
            <a:chExt cx="1573212" cy="3209925"/>
          </a:xfrm>
        </p:grpSpPr>
        <p:pic>
          <p:nvPicPr>
            <p:cNvPr id="25621" name="Picture 3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09219" y="2089151"/>
              <a:ext cx="1573212" cy="3209925"/>
            </a:xfrm>
            <a:prstGeom prst="rect">
              <a:avLst/>
            </a:prstGeom>
            <a:noFill/>
            <a:ln w="9525" algn="ctr">
              <a:solidFill>
                <a:srgbClr val="7F7F7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622" name="직사각형 29"/>
            <p:cNvSpPr>
              <a:spLocks noChangeArrowheads="1"/>
            </p:cNvSpPr>
            <p:nvPr/>
          </p:nvSpPr>
          <p:spPr bwMode="auto">
            <a:xfrm>
              <a:off x="3929877" y="3738564"/>
              <a:ext cx="1544608" cy="436562"/>
            </a:xfrm>
            <a:prstGeom prst="rect">
              <a:avLst/>
            </a:prstGeom>
            <a:noFill/>
            <a:ln w="28575" algn="ctr">
              <a:solidFill>
                <a:srgbClr val="C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1pPr>
              <a:lvl2pPr marL="457200" indent="-29527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2pPr>
              <a:lvl3pPr marL="914400" indent="-593725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3pPr>
              <a:lvl4pPr marL="1371600" indent="-890588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4pPr>
              <a:lvl5pPr marL="1828800" indent="-1187450" algn="l" defTabSz="409575" rtl="0" eaLnBrk="0" fontAlgn="base" latinLnBrk="0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5pPr>
              <a:lvl6pPr marL="22860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6pPr>
              <a:lvl7pPr marL="27432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7pPr>
              <a:lvl8pPr marL="32004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8pPr>
              <a:lvl9pPr marL="3657600" indent="-1187450" algn="l" defTabSz="409575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1800" kern="1200">
                  <a:solidFill>
                    <a:srgbClr val="000000"/>
                  </a:solidFill>
                  <a:latin typeface="Apple SD 산돌고딕 Neo 옅은체"/>
                  <a:ea typeface="Apple SD 산돌고딕 Neo 옅은체"/>
                  <a:cs typeface="+mn-cs"/>
                </a:defRPr>
              </a:lvl9pPr>
            </a:lstStyle>
            <a:p>
              <a:pPr algn="ctr"/>
              <a:endParaRPr kumimoji="1" lang="ko-KR" altLang="en-US">
                <a:solidFill>
                  <a:srgbClr val="FFFFFF"/>
                </a:solidFill>
                <a:sym typeface="Apple SD 산돌고딕 Neo 옅은체"/>
              </a:endParaRPr>
            </a:p>
          </p:txBody>
        </p:sp>
      </p:grpSp>
      <p:pic>
        <p:nvPicPr>
          <p:cNvPr id="25605" name="Picture 3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85939" y="2082800"/>
            <a:ext cx="1550987" cy="3209925"/>
          </a:xfrm>
          <a:prstGeom prst="rect">
            <a:avLst/>
          </a:prstGeom>
          <a:noFill/>
          <a:ln w="9525" algn="ctr">
            <a:solidFill>
              <a:srgbClr val="7F7F7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직사각형 24"/>
          <p:cNvSpPr>
            <a:spLocks noChangeArrowheads="1"/>
          </p:cNvSpPr>
          <p:nvPr/>
        </p:nvSpPr>
        <p:spPr bwMode="auto">
          <a:xfrm>
            <a:off x="1781175" y="3770313"/>
            <a:ext cx="1543050" cy="436562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25607" name="모서리가 둥근 직사각형 33"/>
          <p:cNvSpPr>
            <a:spLocks noChangeArrowheads="1"/>
          </p:cNvSpPr>
          <p:nvPr/>
        </p:nvSpPr>
        <p:spPr bwMode="auto">
          <a:xfrm>
            <a:off x="2667000" y="2847975"/>
            <a:ext cx="392113" cy="134938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5608" name="모서리가 둥근 직사각형 34"/>
          <p:cNvSpPr>
            <a:spLocks noChangeArrowheads="1"/>
          </p:cNvSpPr>
          <p:nvPr/>
        </p:nvSpPr>
        <p:spPr bwMode="auto">
          <a:xfrm>
            <a:off x="1922463" y="2859088"/>
            <a:ext cx="463550" cy="1349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3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5609" name="모서리가 둥근 직사각형 35"/>
          <p:cNvSpPr>
            <a:spLocks noChangeArrowheads="1"/>
          </p:cNvSpPr>
          <p:nvPr/>
        </p:nvSpPr>
        <p:spPr bwMode="auto">
          <a:xfrm>
            <a:off x="1938338" y="3943350"/>
            <a:ext cx="784225" cy="15240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5610" name="TextBox 36"/>
          <p:cNvSpPr txBox="1">
            <a:spLocks noChangeArrowheads="1"/>
          </p:cNvSpPr>
          <p:nvPr/>
        </p:nvSpPr>
        <p:spPr bwMode="auto">
          <a:xfrm>
            <a:off x="1874838" y="3946525"/>
            <a:ext cx="784225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lang="ko-KR" altLang="en-US" sz="7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인하대 지점</a:t>
            </a:r>
          </a:p>
        </p:txBody>
      </p:sp>
      <p:pic>
        <p:nvPicPr>
          <p:cNvPr id="25611" name="Picture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30925" y="2090738"/>
            <a:ext cx="1547813" cy="3209925"/>
          </a:xfrm>
          <a:prstGeom prst="rect">
            <a:avLst/>
          </a:prstGeom>
          <a:noFill/>
          <a:ln w="9525" algn="ctr">
            <a:solidFill>
              <a:srgbClr val="7F7F7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2" name="TextBox 65"/>
          <p:cNvSpPr>
            <a:spLocks noChangeArrowheads="1"/>
          </p:cNvSpPr>
          <p:nvPr/>
        </p:nvSpPr>
        <p:spPr bwMode="auto">
          <a:xfrm>
            <a:off x="6475413" y="5475288"/>
            <a:ext cx="965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[</a:t>
            </a:r>
            <a:r>
              <a:rPr kumimoji="1"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신청 완료</a:t>
            </a:r>
            <a:r>
              <a:rPr kumimoji="1"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]</a:t>
            </a:r>
            <a:endParaRPr kumimoji="1" lang="en-US" altLang="ko-KR" sz="12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5613" name="직사각형 30"/>
          <p:cNvSpPr>
            <a:spLocks noChangeArrowheads="1"/>
          </p:cNvSpPr>
          <p:nvPr/>
        </p:nvSpPr>
        <p:spPr bwMode="auto">
          <a:xfrm>
            <a:off x="6111875" y="4441825"/>
            <a:ext cx="1544638" cy="438150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kumimoji="1" lang="ko-KR" altLang="en-US">
              <a:solidFill>
                <a:srgbClr val="FFFFFF"/>
              </a:solidFill>
              <a:sym typeface="Apple SD 산돌고딕 Neo 옅은체"/>
            </a:endParaRPr>
          </a:p>
        </p:txBody>
      </p:sp>
      <p:sp>
        <p:nvSpPr>
          <p:cNvPr id="25614" name="모서리가 둥근 직사각형 37"/>
          <p:cNvSpPr>
            <a:spLocks noChangeArrowheads="1"/>
          </p:cNvSpPr>
          <p:nvPr/>
        </p:nvSpPr>
        <p:spPr bwMode="auto">
          <a:xfrm>
            <a:off x="6213475" y="3406775"/>
            <a:ext cx="1412875" cy="2222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r>
              <a:rPr lang="ko-KR" altLang="en-US" sz="800" b="1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  <a:sym typeface="Apple SD 산돌고딕 Neo 옅은체"/>
              </a:rPr>
              <a:t>인하대학교 학생증 체크카드</a:t>
            </a:r>
            <a:endParaRPr lang="ko-KR" altLang="en-US" sz="8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  <a:sym typeface="Apple SD 산돌고딕 Neo 옅은체"/>
            </a:endParaRPr>
          </a:p>
        </p:txBody>
      </p:sp>
      <p:sp>
        <p:nvSpPr>
          <p:cNvPr id="25616" name="모서리가 둥근 직사각형 21"/>
          <p:cNvSpPr>
            <a:spLocks noChangeArrowheads="1"/>
          </p:cNvSpPr>
          <p:nvPr/>
        </p:nvSpPr>
        <p:spPr bwMode="auto">
          <a:xfrm>
            <a:off x="1889125" y="3063875"/>
            <a:ext cx="463550" cy="1365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>
            <a:spAutoFit/>
          </a:bodyPr>
          <a:lstStyle>
            <a:defPPr>
              <a:defRPr lang="en-US"/>
            </a:defPPr>
            <a:lvl1pPr marL="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43815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43815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3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5617" name="직사각형 1"/>
          <p:cNvSpPr>
            <a:spLocks noChangeArrowheads="1"/>
          </p:cNvSpPr>
          <p:nvPr/>
        </p:nvSpPr>
        <p:spPr bwMode="auto">
          <a:xfrm>
            <a:off x="1922463" y="2549525"/>
            <a:ext cx="198437" cy="460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defPPr>
              <a:defRPr lang="en-US"/>
            </a:defPPr>
            <a:lvl1pPr marL="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457200" indent="-29527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914400" indent="-593725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371600" indent="-890588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1828800" indent="-1187450" algn="l" defTabSz="5842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2860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7432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2004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657600" indent="-1187450" algn="l" defTabSz="584200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srgbClr val="FFFFFF"/>
              </a:solidFill>
              <a:cs typeface="Arial" pitchFamily="34" charset="0"/>
              <a:sym typeface="Apple SD 산돌고딕 Neo 옅은체"/>
            </a:endParaRPr>
          </a:p>
        </p:txBody>
      </p:sp>
      <p:sp>
        <p:nvSpPr>
          <p:cNvPr id="25618" name="슬라이드 번호 개체 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1pPr>
            <a:lvl2pPr indent="-29527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2pPr>
            <a:lvl3pPr indent="-593725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3pPr>
            <a:lvl4pPr indent="-890588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4pPr>
            <a:lvl5pPr indent="-1187450" defTabSz="409575"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5pPr>
            <a:lvl6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6pPr>
            <a:lvl7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7pPr>
            <a:lvl8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8pPr>
            <a:lvl9pPr indent="-1187450" defTabSz="409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pple SD 산돌고딕 Neo 옅은체"/>
                <a:ea typeface="Apple SD 산돌고딕 Neo 옅은체"/>
              </a:defRPr>
            </a:lvl9pPr>
          </a:lstStyle>
          <a:p>
            <a:pPr>
              <a:buSzTx/>
            </a:pPr>
            <a:fld id="{ABDF8717-F8E9-4409-87E6-5D153E8E505F}" type="slidenum">
              <a:rPr smtClean="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</a:rPr>
              <a:pPr>
                <a:buSzTx/>
              </a:pPr>
              <a:t>14</a:t>
            </a:fld>
            <a:endParaRPr smtClean="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</a:endParaRPr>
          </a:p>
        </p:txBody>
      </p:sp>
      <p:sp>
        <p:nvSpPr>
          <p:cNvPr id="25619" name="슬라이드 번호 개체 틀 2"/>
          <p:cNvSpPr>
            <a:spLocks noGrp="1"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en-US"/>
            </a:defPPr>
            <a:lvl1pPr marL="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1pPr>
            <a:lvl2pPr marL="742950" indent="-28575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2pPr>
            <a:lvl3pPr marL="11430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3pPr>
            <a:lvl4pPr marL="16002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4pPr>
            <a:lvl5pPr marL="2057400" indent="-228600" algn="l" defTabSz="409575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5pPr>
            <a:lvl6pPr marL="25146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6pPr>
            <a:lvl7pPr marL="29718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7pPr>
            <a:lvl8pPr marL="34290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8pPr>
            <a:lvl9pPr marL="3886200" indent="-228600" algn="l" defTabSz="409575" rtl="0" eaLnBrk="0" fontAlgn="base" latinLnBrk="1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rgbClr val="000000"/>
                </a:solidFill>
                <a:latin typeface="Apple SD 산돌고딕 Neo 옅은체"/>
                <a:ea typeface="Apple SD 산돌고딕 Neo 옅은체"/>
                <a:cs typeface="+mn-cs"/>
              </a:defRPr>
            </a:lvl9pPr>
          </a:lstStyle>
          <a:p>
            <a:pPr algn="r">
              <a:buSzTx/>
            </a:pPr>
            <a:fld id="{6922BED6-592D-4B7B-A4DE-22DFE69AAA61}" type="slidenum">
              <a:rPr kumimoji="1" lang="ko-KR" altLang="en-US" sz="1200">
                <a:solidFill>
                  <a:srgbClr val="898989"/>
                </a:solidFill>
                <a:latin typeface="Hana 윤고딕 765" pitchFamily="34" charset="-127"/>
                <a:ea typeface="Hana 윤고딕 765" pitchFamily="34" charset="-127"/>
                <a:sym typeface="Apple SD 산돌고딕 Neo 옅은체"/>
              </a:rPr>
              <a:pPr algn="r">
                <a:buSzTx/>
              </a:pPr>
              <a:t>14</a:t>
            </a:fld>
            <a:endParaRPr kumimoji="1" lang="ko-KR" altLang="en-US" sz="1200">
              <a:solidFill>
                <a:srgbClr val="898989"/>
              </a:solidFill>
              <a:latin typeface="Hana 윤고딕 765" pitchFamily="34" charset="-127"/>
              <a:ea typeface="Hana 윤고딕 765" pitchFamily="34" charset="-127"/>
              <a:sym typeface="Apple SD 산돌고딕 Neo 옅은체"/>
            </a:endParaRPr>
          </a:p>
        </p:txBody>
      </p:sp>
      <p:pic>
        <p:nvPicPr>
          <p:cNvPr id="25620" name="그림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7963" y="6421438"/>
            <a:ext cx="9445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0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내지 배경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Apple SD 산돌고딕 Neo 옅은체"/>
        <a:ea typeface="Apple SD 산돌고딕 Neo 옅은체"/>
        <a:cs typeface="Apple SD 산돌고딕 Neo 옅은체"/>
      </a:majorFont>
      <a:minorFont>
        <a:latin typeface="Apple SD 산돌고딕 Neo 옅은체"/>
        <a:ea typeface="Apple SD 산돌고딕 Neo 옅은체"/>
        <a:cs typeface="Apple SD 산돌고딕 Neo 옅은체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Apple SD 산돌고딕 Neo 옅은체"/>
        <a:ea typeface="Apple SD 산돌고딕 Neo 옅은체"/>
        <a:cs typeface="Apple SD 산돌고딕 Neo 옅은체"/>
      </a:majorFont>
      <a:minorFont>
        <a:latin typeface="Apple SD 산돌고딕 Neo 옅은체"/>
        <a:ea typeface="Apple SD 산돌고딕 Neo 옅은체"/>
        <a:cs typeface="Apple SD 산돌고딕 Neo 옅은체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pple SD 산돌고딕 Neo 옅은체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547</Words>
  <Application>Microsoft Office PowerPoint</Application>
  <PresentationFormat>화면 슬라이드 쇼(4:3)</PresentationFormat>
  <Paragraphs>151</Paragraphs>
  <Slides>14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8" baseType="lpstr">
      <vt:lpstr>Apple SD 산돌고딕 Neo 옅은체</vt:lpstr>
      <vt:lpstr>Hana 윤고딕 765</vt:lpstr>
      <vt:lpstr>Helvetica Neue</vt:lpstr>
      <vt:lpstr>HY헤드라인M</vt:lpstr>
      <vt:lpstr>굴림</vt:lpstr>
      <vt:lpstr>돋움</vt:lpstr>
      <vt:lpstr>맑은 고딕</vt:lpstr>
      <vt:lpstr>하나 B</vt:lpstr>
      <vt:lpstr>하나 L</vt:lpstr>
      <vt:lpstr>하나 청명 B</vt:lpstr>
      <vt:lpstr>하나 청명 L</vt:lpstr>
      <vt:lpstr>Arial</vt:lpstr>
      <vt:lpstr>Wingdings</vt:lpstr>
      <vt:lpstr>내지 배경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김미정_1022320</cp:lastModifiedBy>
  <cp:revision>22</cp:revision>
  <cp:lastPrinted>2024-02-05T15:22:33Z</cp:lastPrinted>
  <dcterms:created xsi:type="dcterms:W3CDTF">2024-02-05T06:22:33Z</dcterms:created>
  <dcterms:modified xsi:type="dcterms:W3CDTF">2024-02-14T06:01:30Z</dcterms:modified>
</cp:coreProperties>
</file>