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8120063" cy="10826750" type="B4ISO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47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28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005" y="1771879"/>
            <a:ext cx="6902054" cy="3769313"/>
          </a:xfrm>
        </p:spPr>
        <p:txBody>
          <a:bodyPr anchor="b"/>
          <a:lstStyle>
            <a:lvl1pPr algn="ctr">
              <a:defRPr sz="5328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5008" y="5686551"/>
            <a:ext cx="6090047" cy="2613958"/>
          </a:xfrm>
        </p:spPr>
        <p:txBody>
          <a:bodyPr/>
          <a:lstStyle>
            <a:lvl1pPr marL="0" indent="0" algn="ctr">
              <a:buNone/>
              <a:defRPr sz="2131"/>
            </a:lvl1pPr>
            <a:lvl2pPr marL="405994" indent="0" algn="ctr">
              <a:buNone/>
              <a:defRPr sz="1776"/>
            </a:lvl2pPr>
            <a:lvl3pPr marL="811987" indent="0" algn="ctr">
              <a:buNone/>
              <a:defRPr sz="1598"/>
            </a:lvl3pPr>
            <a:lvl4pPr marL="1217981" indent="0" algn="ctr">
              <a:buNone/>
              <a:defRPr sz="1421"/>
            </a:lvl4pPr>
            <a:lvl5pPr marL="1623974" indent="0" algn="ctr">
              <a:buNone/>
              <a:defRPr sz="1421"/>
            </a:lvl5pPr>
            <a:lvl6pPr marL="2029968" indent="0" algn="ctr">
              <a:buNone/>
              <a:defRPr sz="1421"/>
            </a:lvl6pPr>
            <a:lvl7pPr marL="2435962" indent="0" algn="ctr">
              <a:buNone/>
              <a:defRPr sz="1421"/>
            </a:lvl7pPr>
            <a:lvl8pPr marL="2841955" indent="0" algn="ctr">
              <a:buNone/>
              <a:defRPr sz="1421"/>
            </a:lvl8pPr>
            <a:lvl9pPr marL="3247949" indent="0" algn="ctr">
              <a:buNone/>
              <a:defRPr sz="1421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AE62-B64F-4E0D-9087-27BF889B36B4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0424A-2469-4376-849B-D77E6BB610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9465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AE62-B64F-4E0D-9087-27BF889B36B4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0424A-2469-4376-849B-D77E6BB610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1031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026" y="2699172"/>
            <a:ext cx="7003554" cy="4503626"/>
          </a:xfrm>
        </p:spPr>
        <p:txBody>
          <a:bodyPr anchor="b"/>
          <a:lstStyle>
            <a:lvl1pPr>
              <a:defRPr sz="5328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4026" y="7245404"/>
            <a:ext cx="7003554" cy="2368351"/>
          </a:xfrm>
        </p:spPr>
        <p:txBody>
          <a:bodyPr/>
          <a:lstStyle>
            <a:lvl1pPr marL="0" indent="0">
              <a:buNone/>
              <a:defRPr sz="2131">
                <a:solidFill>
                  <a:schemeClr val="tx1"/>
                </a:solidFill>
              </a:defRPr>
            </a:lvl1pPr>
            <a:lvl2pPr marL="405994" indent="0">
              <a:buNone/>
              <a:defRPr sz="1776">
                <a:solidFill>
                  <a:schemeClr val="tx1">
                    <a:tint val="75000"/>
                  </a:schemeClr>
                </a:solidFill>
              </a:defRPr>
            </a:lvl2pPr>
            <a:lvl3pPr marL="811987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3pPr>
            <a:lvl4pPr marL="1217981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4pPr>
            <a:lvl5pPr marL="1623974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5pPr>
            <a:lvl6pPr marL="2029968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6pPr>
            <a:lvl7pPr marL="2435962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7pPr>
            <a:lvl8pPr marL="2841955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8pPr>
            <a:lvl9pPr marL="3247949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AE62-B64F-4E0D-9087-27BF889B36B4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0424A-2469-4376-849B-D77E6BB610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2693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8254" y="2882121"/>
            <a:ext cx="3451027" cy="68694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10782" y="2882121"/>
            <a:ext cx="3451027" cy="68694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AE62-B64F-4E0D-9087-27BF889B36B4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0424A-2469-4376-849B-D77E6BB610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2185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312" y="576427"/>
            <a:ext cx="7003554" cy="209267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9313" y="2654058"/>
            <a:ext cx="3435167" cy="1300713"/>
          </a:xfrm>
        </p:spPr>
        <p:txBody>
          <a:bodyPr anchor="b"/>
          <a:lstStyle>
            <a:lvl1pPr marL="0" indent="0">
              <a:buNone/>
              <a:defRPr sz="2131" b="1"/>
            </a:lvl1pPr>
            <a:lvl2pPr marL="405994" indent="0">
              <a:buNone/>
              <a:defRPr sz="1776" b="1"/>
            </a:lvl2pPr>
            <a:lvl3pPr marL="811987" indent="0">
              <a:buNone/>
              <a:defRPr sz="1598" b="1"/>
            </a:lvl3pPr>
            <a:lvl4pPr marL="1217981" indent="0">
              <a:buNone/>
              <a:defRPr sz="1421" b="1"/>
            </a:lvl4pPr>
            <a:lvl5pPr marL="1623974" indent="0">
              <a:buNone/>
              <a:defRPr sz="1421" b="1"/>
            </a:lvl5pPr>
            <a:lvl6pPr marL="2029968" indent="0">
              <a:buNone/>
              <a:defRPr sz="1421" b="1"/>
            </a:lvl6pPr>
            <a:lvl7pPr marL="2435962" indent="0">
              <a:buNone/>
              <a:defRPr sz="1421" b="1"/>
            </a:lvl7pPr>
            <a:lvl8pPr marL="2841955" indent="0">
              <a:buNone/>
              <a:defRPr sz="1421" b="1"/>
            </a:lvl8pPr>
            <a:lvl9pPr marL="3247949" indent="0">
              <a:buNone/>
              <a:defRPr sz="1421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313" y="3954771"/>
            <a:ext cx="3435167" cy="58168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10783" y="2654058"/>
            <a:ext cx="3452084" cy="1300713"/>
          </a:xfrm>
        </p:spPr>
        <p:txBody>
          <a:bodyPr anchor="b"/>
          <a:lstStyle>
            <a:lvl1pPr marL="0" indent="0">
              <a:buNone/>
              <a:defRPr sz="2131" b="1"/>
            </a:lvl1pPr>
            <a:lvl2pPr marL="405994" indent="0">
              <a:buNone/>
              <a:defRPr sz="1776" b="1"/>
            </a:lvl2pPr>
            <a:lvl3pPr marL="811987" indent="0">
              <a:buNone/>
              <a:defRPr sz="1598" b="1"/>
            </a:lvl3pPr>
            <a:lvl4pPr marL="1217981" indent="0">
              <a:buNone/>
              <a:defRPr sz="1421" b="1"/>
            </a:lvl4pPr>
            <a:lvl5pPr marL="1623974" indent="0">
              <a:buNone/>
              <a:defRPr sz="1421" b="1"/>
            </a:lvl5pPr>
            <a:lvl6pPr marL="2029968" indent="0">
              <a:buNone/>
              <a:defRPr sz="1421" b="1"/>
            </a:lvl6pPr>
            <a:lvl7pPr marL="2435962" indent="0">
              <a:buNone/>
              <a:defRPr sz="1421" b="1"/>
            </a:lvl7pPr>
            <a:lvl8pPr marL="2841955" indent="0">
              <a:buNone/>
              <a:defRPr sz="1421" b="1"/>
            </a:lvl8pPr>
            <a:lvl9pPr marL="3247949" indent="0">
              <a:buNone/>
              <a:defRPr sz="1421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10783" y="3954771"/>
            <a:ext cx="3452084" cy="58168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AE62-B64F-4E0D-9087-27BF889B36B4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0424A-2469-4376-849B-D77E6BB610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6137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AE62-B64F-4E0D-9087-27BF889B36B4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0424A-2469-4376-849B-D77E6BB610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9054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AE62-B64F-4E0D-9087-27BF889B36B4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0424A-2469-4376-849B-D77E6BB610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6272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312" y="721783"/>
            <a:ext cx="2618932" cy="2526242"/>
          </a:xfrm>
        </p:spPr>
        <p:txBody>
          <a:bodyPr anchor="b"/>
          <a:lstStyle>
            <a:lvl1pPr>
              <a:defRPr sz="2842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2084" y="1558854"/>
            <a:ext cx="4110782" cy="7694010"/>
          </a:xfrm>
        </p:spPr>
        <p:txBody>
          <a:bodyPr/>
          <a:lstStyle>
            <a:lvl1pPr>
              <a:defRPr sz="2842"/>
            </a:lvl1pPr>
            <a:lvl2pPr>
              <a:defRPr sz="2486"/>
            </a:lvl2pPr>
            <a:lvl3pPr>
              <a:defRPr sz="2131"/>
            </a:lvl3pPr>
            <a:lvl4pPr>
              <a:defRPr sz="1776"/>
            </a:lvl4pPr>
            <a:lvl5pPr>
              <a:defRPr sz="1776"/>
            </a:lvl5pPr>
            <a:lvl6pPr>
              <a:defRPr sz="1776"/>
            </a:lvl6pPr>
            <a:lvl7pPr>
              <a:defRPr sz="1776"/>
            </a:lvl7pPr>
            <a:lvl8pPr>
              <a:defRPr sz="1776"/>
            </a:lvl8pPr>
            <a:lvl9pPr>
              <a:defRPr sz="1776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9312" y="3248025"/>
            <a:ext cx="2618932" cy="6017368"/>
          </a:xfrm>
        </p:spPr>
        <p:txBody>
          <a:bodyPr/>
          <a:lstStyle>
            <a:lvl1pPr marL="0" indent="0">
              <a:buNone/>
              <a:defRPr sz="1421"/>
            </a:lvl1pPr>
            <a:lvl2pPr marL="405994" indent="0">
              <a:buNone/>
              <a:defRPr sz="1243"/>
            </a:lvl2pPr>
            <a:lvl3pPr marL="811987" indent="0">
              <a:buNone/>
              <a:defRPr sz="1066"/>
            </a:lvl3pPr>
            <a:lvl4pPr marL="1217981" indent="0">
              <a:buNone/>
              <a:defRPr sz="888"/>
            </a:lvl4pPr>
            <a:lvl5pPr marL="1623974" indent="0">
              <a:buNone/>
              <a:defRPr sz="888"/>
            </a:lvl5pPr>
            <a:lvl6pPr marL="2029968" indent="0">
              <a:buNone/>
              <a:defRPr sz="888"/>
            </a:lvl6pPr>
            <a:lvl7pPr marL="2435962" indent="0">
              <a:buNone/>
              <a:defRPr sz="888"/>
            </a:lvl7pPr>
            <a:lvl8pPr marL="2841955" indent="0">
              <a:buNone/>
              <a:defRPr sz="888"/>
            </a:lvl8pPr>
            <a:lvl9pPr marL="3247949" indent="0">
              <a:buNone/>
              <a:defRPr sz="888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AE62-B64F-4E0D-9087-27BF889B36B4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0424A-2469-4376-849B-D77E6BB610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2896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312" y="721783"/>
            <a:ext cx="2618932" cy="2526242"/>
          </a:xfrm>
        </p:spPr>
        <p:txBody>
          <a:bodyPr anchor="b"/>
          <a:lstStyle>
            <a:lvl1pPr>
              <a:defRPr sz="2842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452084" y="1558854"/>
            <a:ext cx="4110782" cy="7694010"/>
          </a:xfrm>
        </p:spPr>
        <p:txBody>
          <a:bodyPr anchor="t"/>
          <a:lstStyle>
            <a:lvl1pPr marL="0" indent="0">
              <a:buNone/>
              <a:defRPr sz="2842"/>
            </a:lvl1pPr>
            <a:lvl2pPr marL="405994" indent="0">
              <a:buNone/>
              <a:defRPr sz="2486"/>
            </a:lvl2pPr>
            <a:lvl3pPr marL="811987" indent="0">
              <a:buNone/>
              <a:defRPr sz="2131"/>
            </a:lvl3pPr>
            <a:lvl4pPr marL="1217981" indent="0">
              <a:buNone/>
              <a:defRPr sz="1776"/>
            </a:lvl4pPr>
            <a:lvl5pPr marL="1623974" indent="0">
              <a:buNone/>
              <a:defRPr sz="1776"/>
            </a:lvl5pPr>
            <a:lvl6pPr marL="2029968" indent="0">
              <a:buNone/>
              <a:defRPr sz="1776"/>
            </a:lvl6pPr>
            <a:lvl7pPr marL="2435962" indent="0">
              <a:buNone/>
              <a:defRPr sz="1776"/>
            </a:lvl7pPr>
            <a:lvl8pPr marL="2841955" indent="0">
              <a:buNone/>
              <a:defRPr sz="1776"/>
            </a:lvl8pPr>
            <a:lvl9pPr marL="3247949" indent="0">
              <a:buNone/>
              <a:defRPr sz="1776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9312" y="3248025"/>
            <a:ext cx="2618932" cy="6017368"/>
          </a:xfrm>
        </p:spPr>
        <p:txBody>
          <a:bodyPr/>
          <a:lstStyle>
            <a:lvl1pPr marL="0" indent="0">
              <a:buNone/>
              <a:defRPr sz="1421"/>
            </a:lvl1pPr>
            <a:lvl2pPr marL="405994" indent="0">
              <a:buNone/>
              <a:defRPr sz="1243"/>
            </a:lvl2pPr>
            <a:lvl3pPr marL="811987" indent="0">
              <a:buNone/>
              <a:defRPr sz="1066"/>
            </a:lvl3pPr>
            <a:lvl4pPr marL="1217981" indent="0">
              <a:buNone/>
              <a:defRPr sz="888"/>
            </a:lvl4pPr>
            <a:lvl5pPr marL="1623974" indent="0">
              <a:buNone/>
              <a:defRPr sz="888"/>
            </a:lvl5pPr>
            <a:lvl6pPr marL="2029968" indent="0">
              <a:buNone/>
              <a:defRPr sz="888"/>
            </a:lvl6pPr>
            <a:lvl7pPr marL="2435962" indent="0">
              <a:buNone/>
              <a:defRPr sz="888"/>
            </a:lvl7pPr>
            <a:lvl8pPr marL="2841955" indent="0">
              <a:buNone/>
              <a:defRPr sz="888"/>
            </a:lvl8pPr>
            <a:lvl9pPr marL="3247949" indent="0">
              <a:buNone/>
              <a:defRPr sz="888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AE62-B64F-4E0D-9087-27BF889B36B4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0424A-2469-4376-849B-D77E6BB610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2786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AE62-B64F-4E0D-9087-27BF889B36B4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0424A-2469-4376-849B-D77E6BB610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4431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10920" y="576424"/>
            <a:ext cx="1750889" cy="917517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8255" y="576424"/>
            <a:ext cx="5151165" cy="917517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AAE62-B64F-4E0D-9087-27BF889B36B4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0424A-2469-4376-849B-D77E6BB610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2262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8255" y="576427"/>
            <a:ext cx="7003554" cy="20926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8255" y="2882121"/>
            <a:ext cx="7003554" cy="6869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8254" y="10034796"/>
            <a:ext cx="1827014" cy="576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BAAE62-B64F-4E0D-9087-27BF889B36B4}" type="datetimeFigureOut">
              <a:rPr lang="ko-KR" altLang="en-US" smtClean="0"/>
              <a:t>2021-11-11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89771" y="10034796"/>
            <a:ext cx="2740521" cy="576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4795" y="10034796"/>
            <a:ext cx="1827014" cy="576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0424A-2469-4376-849B-D77E6BB610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2445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11987" rtl="0" eaLnBrk="1" latinLnBrk="1" hangingPunct="1">
        <a:lnSpc>
          <a:spcPct val="90000"/>
        </a:lnSpc>
        <a:spcBef>
          <a:spcPct val="0"/>
        </a:spcBef>
        <a:buNone/>
        <a:defRPr sz="390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2997" indent="-202997" algn="l" defTabSz="811987" rtl="0" eaLnBrk="1" latinLnBrk="1" hangingPunct="1">
        <a:lnSpc>
          <a:spcPct val="90000"/>
        </a:lnSpc>
        <a:spcBef>
          <a:spcPts val="888"/>
        </a:spcBef>
        <a:buFont typeface="Arial" panose="020B0604020202020204" pitchFamily="34" charset="0"/>
        <a:buChar char="•"/>
        <a:defRPr sz="2486" kern="1200">
          <a:solidFill>
            <a:schemeClr val="tx1"/>
          </a:solidFill>
          <a:latin typeface="+mn-lt"/>
          <a:ea typeface="+mn-ea"/>
          <a:cs typeface="+mn-cs"/>
        </a:defRPr>
      </a:lvl1pPr>
      <a:lvl2pPr marL="608990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2131" kern="1200">
          <a:solidFill>
            <a:schemeClr val="tx1"/>
          </a:solidFill>
          <a:latin typeface="+mn-lt"/>
          <a:ea typeface="+mn-ea"/>
          <a:cs typeface="+mn-cs"/>
        </a:defRPr>
      </a:lvl2pPr>
      <a:lvl3pPr marL="1014984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776" kern="1200">
          <a:solidFill>
            <a:schemeClr val="tx1"/>
          </a:solidFill>
          <a:latin typeface="+mn-lt"/>
          <a:ea typeface="+mn-ea"/>
          <a:cs typeface="+mn-cs"/>
        </a:defRPr>
      </a:lvl3pPr>
      <a:lvl4pPr marL="1420978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4pPr>
      <a:lvl5pPr marL="1826971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5pPr>
      <a:lvl6pPr marL="2232965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6pPr>
      <a:lvl7pPr marL="2638958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7pPr>
      <a:lvl8pPr marL="3044952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8pPr>
      <a:lvl9pPr marL="3450946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1pPr>
      <a:lvl2pPr marL="405994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2pPr>
      <a:lvl3pPr marL="811987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3pPr>
      <a:lvl4pPr marL="1217981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4pPr>
      <a:lvl5pPr marL="1623974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5pPr>
      <a:lvl6pPr marL="2029968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6pPr>
      <a:lvl7pPr marL="2435962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7pPr>
      <a:lvl8pPr marL="2841955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8pPr>
      <a:lvl9pPr marL="3247949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5">
                <a:lumMod val="50000"/>
              </a:schemeClr>
            </a:gs>
            <a:gs pos="61000">
              <a:srgbClr val="0070C0"/>
            </a:gs>
            <a:gs pos="94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_x423991488" descr="EMB0000229429f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80" y="9942491"/>
            <a:ext cx="1084166" cy="57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31912" y="309093"/>
            <a:ext cx="3441598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2021 </a:t>
            </a:r>
          </a:p>
          <a:p>
            <a:r>
              <a:rPr lang="en-US" altLang="ko-KR" sz="4000" dirty="0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BK</a:t>
            </a:r>
            <a:r>
              <a:rPr lang="ko-KR" altLang="en-US" sz="4000" dirty="0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인공지능</a:t>
            </a:r>
            <a:endParaRPr lang="en-US" altLang="ko-KR" sz="4000" dirty="0" smtClean="0">
              <a:solidFill>
                <a:schemeClr val="bg1"/>
              </a:solidFill>
              <a:latin typeface="휴먼엑스포" panose="02030504000101010101" pitchFamily="18" charset="-127"/>
              <a:ea typeface="휴먼엑스포" panose="02030504000101010101" pitchFamily="18" charset="-127"/>
              <a:cs typeface="함초롬돋움" panose="020B0604000101010101" pitchFamily="50" charset="-127"/>
            </a:endParaRPr>
          </a:p>
          <a:p>
            <a:r>
              <a:rPr lang="ko-KR" altLang="en-US" sz="4000" dirty="0" err="1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초청세미나</a:t>
            </a:r>
            <a:endParaRPr lang="ko-KR" altLang="en-US" sz="4000" dirty="0">
              <a:solidFill>
                <a:schemeClr val="bg1"/>
              </a:solidFill>
              <a:latin typeface="휴먼엑스포" panose="02030504000101010101" pitchFamily="18" charset="-127"/>
              <a:ea typeface="휴먼엑스포" panose="02030504000101010101" pitchFamily="18" charset="-127"/>
              <a:cs typeface="함초롬돋움" panose="020B060400010101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81782" y="3542658"/>
            <a:ext cx="55150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Towards </a:t>
            </a:r>
            <a:r>
              <a:rPr lang="en-US" altLang="ko-KR" sz="28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Making Machine Intelligence More Natural</a:t>
            </a:r>
            <a:endParaRPr lang="ko-KR" altLang="en-US" sz="2800" dirty="0">
              <a:solidFill>
                <a:schemeClr val="bg1"/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81782" y="3065172"/>
            <a:ext cx="1431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세미나 제목</a:t>
            </a:r>
            <a:endParaRPr lang="ko-KR" altLang="en-US" dirty="0">
              <a:solidFill>
                <a:schemeClr val="accent1">
                  <a:lumMod val="60000"/>
                  <a:lumOff val="4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32561" y="739599"/>
            <a:ext cx="21250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11.22(</a:t>
            </a:r>
            <a:r>
              <a:rPr lang="ko-KR" altLang="en-US" sz="3600" dirty="0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월</a:t>
            </a:r>
            <a:r>
              <a:rPr lang="en-US" altLang="ko-KR" sz="3600" dirty="0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875040" y="1289420"/>
            <a:ext cx="13292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17:00~</a:t>
            </a:r>
            <a:endParaRPr lang="ko-KR" altLang="en-US" sz="2400" dirty="0">
              <a:solidFill>
                <a:schemeClr val="bg1"/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381782" y="3434504"/>
            <a:ext cx="5738281" cy="4571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375534" y="6593165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김학구</a:t>
            </a:r>
            <a:endParaRPr lang="ko-KR" altLang="en-US" sz="2800" dirty="0">
              <a:solidFill>
                <a:schemeClr val="bg1"/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81782" y="4542875"/>
            <a:ext cx="55150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최근 인공지능</a:t>
            </a:r>
            <a:r>
              <a:rPr lang="en-US" altLang="ko-KR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(AI)</a:t>
            </a:r>
            <a:r>
              <a:rPr lang="ko-KR" altLang="en-US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과 </a:t>
            </a:r>
            <a:r>
              <a:rPr lang="ko-KR" altLang="en-US" sz="1200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머신러닝</a:t>
            </a:r>
            <a:r>
              <a:rPr lang="en-US" altLang="ko-KR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(ML)</a:t>
            </a:r>
            <a:r>
              <a:rPr lang="ko-KR" altLang="en-US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은 다양한 멀티미디어 애플리케이션에서 뛰어난 성능을 보여주고 있다</a:t>
            </a:r>
            <a:r>
              <a:rPr lang="en-US" altLang="ko-KR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.  </a:t>
            </a:r>
            <a:r>
              <a:rPr lang="ko-KR" altLang="en-US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그러나 </a:t>
            </a:r>
            <a:r>
              <a:rPr lang="en-US" altLang="ko-KR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AI/ML</a:t>
            </a:r>
            <a:r>
              <a:rPr lang="ko-KR" altLang="en-US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이 세상을 인간처럼 인식하는지에 대한 의문이 있다</a:t>
            </a:r>
            <a:r>
              <a:rPr lang="en-US" altLang="ko-KR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. </a:t>
            </a:r>
            <a:r>
              <a:rPr lang="ko-KR" altLang="en-US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우리의 궁극적인 목표는 </a:t>
            </a:r>
            <a:r>
              <a:rPr lang="en-US" altLang="ko-KR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AI/ML</a:t>
            </a:r>
            <a:r>
              <a:rPr lang="ko-KR" altLang="en-US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에 세상을 보고</a:t>
            </a:r>
            <a:r>
              <a:rPr lang="en-US" altLang="ko-KR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느끼고</a:t>
            </a:r>
            <a:r>
              <a:rPr lang="en-US" altLang="ko-KR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인지하는 기능을 부여하는 것이다</a:t>
            </a:r>
            <a:r>
              <a:rPr lang="en-US" altLang="ko-KR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. </a:t>
            </a:r>
            <a:r>
              <a:rPr lang="ko-KR" altLang="en-US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이번 강연에서는 인간의 시각 인지에서 </a:t>
            </a:r>
            <a:endParaRPr lang="en-US" altLang="ko-KR" sz="1200" dirty="0" smtClean="0">
              <a:solidFill>
                <a:schemeClr val="accent1">
                  <a:lumMod val="20000"/>
                  <a:lumOff val="8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r>
              <a:rPr lang="ko-KR" altLang="en-US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영감을 </a:t>
            </a:r>
            <a:r>
              <a:rPr lang="ko-KR" altLang="en-US" sz="1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받아 기계 지능을 보다 자연스럽게 만들기 위한 연구들을 소개한다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375534" y="600760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연사</a:t>
            </a:r>
            <a:endParaRPr lang="ko-KR" altLang="en-US" dirty="0">
              <a:solidFill>
                <a:schemeClr val="accent1">
                  <a:lumMod val="60000"/>
                  <a:lumOff val="4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375534" y="6404755"/>
            <a:ext cx="5738281" cy="4571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3588875" y="6768165"/>
            <a:ext cx="32223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중앙대학교 첨단영상대학원</a:t>
            </a:r>
            <a:r>
              <a:rPr lang="en-US" altLang="ko-KR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교수</a:t>
            </a:r>
            <a:endParaRPr lang="ko-KR" altLang="en-US" sz="1600" dirty="0">
              <a:solidFill>
                <a:schemeClr val="accent1">
                  <a:lumMod val="20000"/>
                  <a:lumOff val="80000"/>
                </a:schemeClr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75534" y="7192122"/>
            <a:ext cx="386516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- </a:t>
            </a:r>
            <a:r>
              <a:rPr lang="ko-KR" altLang="en-US" sz="1200" dirty="0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인하대 전자공학과 </a:t>
            </a:r>
            <a:r>
              <a:rPr lang="ko-KR" altLang="en-US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학사 </a:t>
            </a:r>
            <a:r>
              <a:rPr lang="en-US" altLang="ko-KR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(2012)</a:t>
            </a:r>
          </a:p>
          <a:p>
            <a:r>
              <a:rPr lang="en-US" altLang="ko-KR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인하대 전자공학과 석사 </a:t>
            </a:r>
            <a:r>
              <a:rPr lang="en-US" altLang="ko-KR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(2014)</a:t>
            </a:r>
          </a:p>
          <a:p>
            <a:r>
              <a:rPr lang="en-US" altLang="ko-KR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- KAIST </a:t>
            </a:r>
            <a:r>
              <a:rPr lang="ko-KR" altLang="en-US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전기 및 </a:t>
            </a:r>
            <a:r>
              <a:rPr lang="ko-KR" altLang="en-US" sz="1200" dirty="0" err="1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전자공학부</a:t>
            </a:r>
            <a:r>
              <a:rPr lang="ko-KR" altLang="en-US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 박사 </a:t>
            </a:r>
            <a:r>
              <a:rPr lang="en-US" altLang="ko-KR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(2019)</a:t>
            </a:r>
          </a:p>
          <a:p>
            <a:r>
              <a:rPr lang="en-US" altLang="ko-KR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- EPFL </a:t>
            </a:r>
            <a:r>
              <a:rPr lang="ko-KR" altLang="en-US" sz="1200" dirty="0" err="1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박사후과정</a:t>
            </a:r>
            <a:r>
              <a:rPr lang="ko-KR" altLang="en-US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 </a:t>
            </a:r>
            <a:r>
              <a:rPr lang="en-US" altLang="ko-KR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(2019 ~ 2021)</a:t>
            </a:r>
          </a:p>
          <a:p>
            <a:r>
              <a:rPr lang="en-US" altLang="ko-KR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중앙대학교 첨단영상대학원 교수 </a:t>
            </a:r>
            <a:r>
              <a:rPr lang="en-US" altLang="ko-KR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(2021. 9 ~ </a:t>
            </a:r>
            <a:r>
              <a:rPr lang="ko-KR" altLang="en-US" sz="1200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현재</a:t>
            </a:r>
            <a:r>
              <a:rPr lang="en-US" altLang="ko-KR" sz="1200" dirty="0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  <a:cs typeface="함초롬돋움" panose="020B0604000101010101" pitchFamily="50" charset="-127"/>
              </a:rPr>
              <a:t>)</a:t>
            </a:r>
            <a:endParaRPr lang="en-US" altLang="ko-KR" sz="1200" dirty="0">
              <a:solidFill>
                <a:schemeClr val="bg1"/>
              </a:solidFill>
              <a:latin typeface="휴먼엑스포" panose="02030504000101010101" pitchFamily="18" charset="-127"/>
              <a:ea typeface="휴먼엑스포" panose="02030504000101010101" pitchFamily="18" charset="-127"/>
              <a:cs typeface="함초롬돋움" panose="020B0604000101010101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75040" y="1728413"/>
            <a:ext cx="13420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하</a:t>
            </a:r>
            <a:r>
              <a:rPr lang="en-US" altLang="ko-KR" sz="2000" dirty="0" smtClean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-203A</a:t>
            </a:r>
            <a:endParaRPr lang="ko-KR" altLang="en-US" sz="2000" dirty="0">
              <a:solidFill>
                <a:schemeClr val="bg1"/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813162" y="10098588"/>
            <a:ext cx="60837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err="1" smtClean="0">
                <a:solidFill>
                  <a:srgbClr val="1947BA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산업융합형</a:t>
            </a:r>
            <a:r>
              <a:rPr lang="ko-KR" altLang="en-US" sz="2000" dirty="0" smtClean="0">
                <a:solidFill>
                  <a:srgbClr val="1947BA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차세대 인공지능 </a:t>
            </a:r>
            <a:r>
              <a:rPr lang="ko-KR" altLang="en-US" sz="2000" dirty="0" err="1" smtClean="0">
                <a:solidFill>
                  <a:srgbClr val="1947BA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혁신인재</a:t>
            </a:r>
            <a:r>
              <a:rPr lang="ko-KR" altLang="en-US" sz="2000" dirty="0" smtClean="0">
                <a:solidFill>
                  <a:srgbClr val="1947BA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</a:t>
            </a:r>
            <a:r>
              <a:rPr lang="ko-KR" altLang="en-US" sz="2000" dirty="0" err="1" smtClean="0">
                <a:solidFill>
                  <a:srgbClr val="1947BA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교육연구단</a:t>
            </a:r>
            <a:r>
              <a:rPr lang="ko-KR" altLang="en-US" sz="2000" dirty="0" smtClean="0">
                <a:solidFill>
                  <a:srgbClr val="1947BA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</a:t>
            </a:r>
            <a:endParaRPr lang="ko-KR" altLang="en-US" sz="2000" dirty="0">
              <a:solidFill>
                <a:srgbClr val="1947BA"/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305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93</Words>
  <Application>Microsoft Office PowerPoint</Application>
  <PresentationFormat>B4(ISO) 용지(250x353mm)</PresentationFormat>
  <Paragraphs>19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함초롬돋움</vt:lpstr>
      <vt:lpstr>휴먼엑스포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INHA</dc:creator>
  <cp:lastModifiedBy>INHA</cp:lastModifiedBy>
  <cp:revision>7</cp:revision>
  <cp:lastPrinted>2021-11-11T07:44:57Z</cp:lastPrinted>
  <dcterms:created xsi:type="dcterms:W3CDTF">2021-11-11T05:53:00Z</dcterms:created>
  <dcterms:modified xsi:type="dcterms:W3CDTF">2021-11-11T07:50:26Z</dcterms:modified>
</cp:coreProperties>
</file>